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985000" cy="9283700"/>
  <p:embeddedFontLst>
    <p:embeddedFont>
      <p:font typeface="Quattrocento Sans"/>
      <p:regular r:id="rId18"/>
      <p:bold r:id="rId19"/>
      <p:italic r:id="rId20"/>
      <p:boldItalic r:id="rId21"/>
    </p:embeddedFont>
    <p:embeddedFont>
      <p:font typeface="Roboto Mon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orient="horz" pos="1728">
          <p15:clr>
            <a:srgbClr val="A4A3A4"/>
          </p15:clr>
        </p15:guide>
        <p15:guide id="4" orient="horz" pos="1296">
          <p15:clr>
            <a:srgbClr val="A4A3A4"/>
          </p15:clr>
        </p15:guide>
        <p15:guide id="5" orient="horz" pos="864">
          <p15:clr>
            <a:srgbClr val="A4A3A4"/>
          </p15:clr>
        </p15:guide>
        <p15:guide id="6" orient="horz" pos="434">
          <p15:clr>
            <a:srgbClr val="A4A3A4"/>
          </p15:clr>
        </p15:guide>
        <p15:guide id="7" orient="horz" pos="2590">
          <p15:clr>
            <a:srgbClr val="A4A3A4"/>
          </p15:clr>
        </p15:guide>
        <p15:guide id="8" orient="horz" pos="3022">
          <p15:clr>
            <a:srgbClr val="A4A3A4"/>
          </p15:clr>
        </p15:guide>
        <p15:guide id="9" orient="horz" pos="3454">
          <p15:clr>
            <a:srgbClr val="A4A3A4"/>
          </p15:clr>
        </p15:guide>
        <p15:guide id="10" orient="horz" pos="3884">
          <p15:clr>
            <a:srgbClr val="A4A3A4"/>
          </p15:clr>
        </p15:guide>
        <p15:guide id="11" pos="3359">
          <p15:clr>
            <a:srgbClr val="A4A3A4"/>
          </p15:clr>
        </p15:guide>
        <p15:guide id="12" pos="2880">
          <p15:clr>
            <a:srgbClr val="A4A3A4"/>
          </p15:clr>
        </p15:guide>
        <p15:guide id="13" pos="2398">
          <p15:clr>
            <a:srgbClr val="A4A3A4"/>
          </p15:clr>
        </p15:guide>
        <p15:guide id="14" pos="1920">
          <p15:clr>
            <a:srgbClr val="A4A3A4"/>
          </p15:clr>
        </p15:guide>
        <p15:guide id="15" pos="1438">
          <p15:clr>
            <a:srgbClr val="A4A3A4"/>
          </p15:clr>
        </p15:guide>
        <p15:guide id="16" pos="960">
          <p15:clr>
            <a:srgbClr val="A4A3A4"/>
          </p15:clr>
        </p15:guide>
        <p15:guide id="17" pos="479">
          <p15:clr>
            <a:srgbClr val="A4A3A4"/>
          </p15:clr>
        </p15:guide>
        <p15:guide id="18" pos="4320">
          <p15:clr>
            <a:srgbClr val="A4A3A4"/>
          </p15:clr>
        </p15:guide>
        <p15:guide id="19" pos="4798">
          <p15:clr>
            <a:srgbClr val="A4A3A4"/>
          </p15:clr>
        </p15:guide>
        <p15:guide id="20" pos="5278">
          <p15:clr>
            <a:srgbClr val="A4A3A4"/>
          </p15:clr>
        </p15:guide>
        <p15:guide id="21" pos="5756">
          <p15:clr>
            <a:srgbClr val="A4A3A4"/>
          </p15:clr>
        </p15:guide>
        <p15:guide id="22" pos="6236">
          <p15:clr>
            <a:srgbClr val="A4A3A4"/>
          </p15:clr>
        </p15:guide>
        <p15:guide id="23" pos="6718">
          <p15:clr>
            <a:srgbClr val="A4A3A4"/>
          </p15:clr>
        </p15:guide>
        <p15:guide id="24" pos="7198">
          <p15:clr>
            <a:srgbClr val="A4A3A4"/>
          </p15:clr>
        </p15:guide>
        <p15:guide id="25" orient="horz" pos="2152">
          <p15:clr>
            <a:srgbClr val="A4A3A4"/>
          </p15:clr>
        </p15:guide>
        <p15:guide id="26" orient="horz" pos="870">
          <p15:clr>
            <a:srgbClr val="A4A3A4"/>
          </p15:clr>
        </p15:guide>
      </p15:sldGuideLst>
    </p:ext>
    <p:ext uri="GoogleSlidesCustomDataVersion2">
      <go:slidesCustomData xmlns:go="http://customooxmlschemas.google.com/" r:id="rId26" roundtripDataSignature="AMtx7mi7eJAGVPB7ZZokI0O+8c6dTWrA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  <p:guide pos="1728" orient="horz"/>
        <p:guide pos="1296" orient="horz"/>
        <p:guide pos="864" orient="horz"/>
        <p:guide pos="434" orient="horz"/>
        <p:guide pos="2590" orient="horz"/>
        <p:guide pos="3022" orient="horz"/>
        <p:guide pos="3454" orient="horz"/>
        <p:guide pos="3884" orient="horz"/>
        <p:guide pos="3359"/>
        <p:guide pos="2880"/>
        <p:guide pos="2398"/>
        <p:guide pos="1920"/>
        <p:guide pos="1438"/>
        <p:guide pos="960"/>
        <p:guide pos="479"/>
        <p:guide pos="4320"/>
        <p:guide pos="4798"/>
        <p:guide pos="5278"/>
        <p:guide pos="5756"/>
        <p:guide pos="6236"/>
        <p:guide pos="6718"/>
        <p:guide pos="7198"/>
        <p:guide pos="2152" orient="horz"/>
        <p:guide pos="87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italic.fntdata"/><Relationship Id="rId22" Type="http://schemas.openxmlformats.org/officeDocument/2006/relationships/font" Target="fonts/RobotoMono-regular.fntdata"/><Relationship Id="rId21" Type="http://schemas.openxmlformats.org/officeDocument/2006/relationships/font" Target="fonts/QuattrocentoSans-boldItalic.fntdata"/><Relationship Id="rId24" Type="http://schemas.openxmlformats.org/officeDocument/2006/relationships/font" Target="fonts/RobotoMono-italic.fntdata"/><Relationship Id="rId23" Type="http://schemas.openxmlformats.org/officeDocument/2006/relationships/font" Target="fonts/RobotoMon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QuattrocentoSans-bold.fntdata"/><Relationship Id="rId18" Type="http://schemas.openxmlformats.org/officeDocument/2006/relationships/font" Target="fonts/QuattrocentoSans-regular.fntdata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26833" cy="46579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56550" y="0"/>
            <a:ext cx="3026833" cy="46579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06438" y="1160463"/>
            <a:ext cx="5572125" cy="31337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817904"/>
            <a:ext cx="3026833" cy="465796"/>
          </a:xfrm>
          <a:prstGeom prst="rect">
            <a:avLst/>
          </a:prstGeom>
          <a:noFill/>
          <a:ln>
            <a:noFill/>
          </a:ln>
        </p:spPr>
        <p:txBody>
          <a:bodyPr anchorCtr="0" anchor="b" bIns="46475" lIns="92950" spcFirstLastPara="1" rIns="92950" wrap="square" tIns="464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  <a:noFill/>
          <a:ln>
            <a:noFill/>
          </a:ln>
        </p:spPr>
        <p:txBody>
          <a:bodyPr anchorCtr="0" anchor="b" bIns="46475" lIns="92950" spcFirstLastPara="1" rIns="92950" wrap="square" tIns="464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/>
          <p:nvPr>
            <p:ph idx="2" type="sldImg"/>
          </p:nvPr>
        </p:nvSpPr>
        <p:spPr>
          <a:xfrm>
            <a:off x="706438" y="1160463"/>
            <a:ext cx="5572125" cy="31337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 txBox="1"/>
          <p:nvPr>
            <p:ph idx="12" type="sldNum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  <a:noFill/>
          <a:ln>
            <a:noFill/>
          </a:ln>
        </p:spPr>
        <p:txBody>
          <a:bodyPr anchorCtr="0" anchor="b" bIns="46475" lIns="92950" spcFirstLastPara="1" rIns="92950" wrap="square" tIns="464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2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6" name="Google Shape;216;p12:notes"/>
          <p:cNvSpPr/>
          <p:nvPr>
            <p:ph idx="2" type="sldImg"/>
          </p:nvPr>
        </p:nvSpPr>
        <p:spPr>
          <a:xfrm>
            <a:off x="706438" y="1160463"/>
            <a:ext cx="5572125" cy="31337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6a4453a7bd_0_0:notes"/>
          <p:cNvSpPr txBox="1"/>
          <p:nvPr>
            <p:ph idx="1" type="body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36a4453a7bd_0_0:notes"/>
          <p:cNvSpPr/>
          <p:nvPr>
            <p:ph idx="2" type="sldImg"/>
          </p:nvPr>
        </p:nvSpPr>
        <p:spPr>
          <a:xfrm>
            <a:off x="706438" y="1160463"/>
            <a:ext cx="5572200" cy="313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6a459e328e_0_7:notes"/>
          <p:cNvSpPr/>
          <p:nvPr>
            <p:ph idx="2" type="sldImg"/>
          </p:nvPr>
        </p:nvSpPr>
        <p:spPr>
          <a:xfrm>
            <a:off x="706438" y="1160463"/>
            <a:ext cx="5572200" cy="3133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36a459e328e_0_7:notes"/>
          <p:cNvSpPr txBox="1"/>
          <p:nvPr>
            <p:ph idx="1" type="body"/>
          </p:nvPr>
        </p:nvSpPr>
        <p:spPr>
          <a:xfrm>
            <a:off x="698500" y="4467781"/>
            <a:ext cx="5588100" cy="3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36a459e328e_0_7:notes"/>
          <p:cNvSpPr txBox="1"/>
          <p:nvPr>
            <p:ph idx="12" type="sldNum"/>
          </p:nvPr>
        </p:nvSpPr>
        <p:spPr>
          <a:xfrm>
            <a:off x="3956550" y="8817904"/>
            <a:ext cx="30267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b" bIns="46475" lIns="92950" spcFirstLastPara="1" rIns="92950" wrap="square" tIns="464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706438" y="1160463"/>
            <a:ext cx="5572125" cy="31337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420688" y="1239838"/>
            <a:ext cx="5956300" cy="33512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 txBox="1"/>
          <p:nvPr>
            <p:ph idx="12" type="sldNum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  <a:noFill/>
          <a:ln>
            <a:noFill/>
          </a:ln>
        </p:spPr>
        <p:txBody>
          <a:bodyPr anchorCtr="0" anchor="b" bIns="46475" lIns="92950" spcFirstLastPara="1" rIns="92950" wrap="square" tIns="464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/>
          <p:nvPr>
            <p:ph idx="2" type="sldImg"/>
          </p:nvPr>
        </p:nvSpPr>
        <p:spPr>
          <a:xfrm>
            <a:off x="420688" y="1239838"/>
            <a:ext cx="5956300" cy="33512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0" name="Google Shape;130;p5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p5:notes"/>
          <p:cNvSpPr txBox="1"/>
          <p:nvPr>
            <p:ph idx="12" type="sldNum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  <a:noFill/>
          <a:ln>
            <a:noFill/>
          </a:ln>
        </p:spPr>
        <p:txBody>
          <a:bodyPr anchorCtr="0" anchor="b" bIns="46475" lIns="92950" spcFirstLastPara="1" rIns="92950" wrap="square" tIns="464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p6:notes"/>
          <p:cNvSpPr/>
          <p:nvPr>
            <p:ph idx="2" type="sldImg"/>
          </p:nvPr>
        </p:nvSpPr>
        <p:spPr>
          <a:xfrm>
            <a:off x="706438" y="1160463"/>
            <a:ext cx="5572125" cy="31337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p7:notes"/>
          <p:cNvSpPr/>
          <p:nvPr>
            <p:ph idx="2" type="sldImg"/>
          </p:nvPr>
        </p:nvSpPr>
        <p:spPr>
          <a:xfrm>
            <a:off x="706438" y="1160463"/>
            <a:ext cx="5572125" cy="31337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8:notes"/>
          <p:cNvSpPr/>
          <p:nvPr>
            <p:ph idx="2" type="sldImg"/>
          </p:nvPr>
        </p:nvSpPr>
        <p:spPr>
          <a:xfrm>
            <a:off x="706438" y="1160463"/>
            <a:ext cx="5572125" cy="31337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8" name="Google Shape;198;p9:notes"/>
          <p:cNvSpPr/>
          <p:nvPr>
            <p:ph idx="2" type="sldImg"/>
          </p:nvPr>
        </p:nvSpPr>
        <p:spPr>
          <a:xfrm>
            <a:off x="706438" y="1160463"/>
            <a:ext cx="5572125" cy="31337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:notes"/>
          <p:cNvSpPr txBox="1"/>
          <p:nvPr>
            <p:ph idx="1" type="body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  <a:noFill/>
          <a:ln>
            <a:noFill/>
          </a:ln>
        </p:spPr>
        <p:txBody>
          <a:bodyPr anchorCtr="0" anchor="t" bIns="46475" lIns="92950" spcFirstLastPara="1" rIns="92950" wrap="square" tIns="464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p10:notes"/>
          <p:cNvSpPr/>
          <p:nvPr>
            <p:ph idx="2" type="sldImg"/>
          </p:nvPr>
        </p:nvSpPr>
        <p:spPr>
          <a:xfrm>
            <a:off x="706438" y="1160463"/>
            <a:ext cx="5572125" cy="31337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showMasterSp="0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8"/>
          <p:cNvSpPr txBox="1"/>
          <p:nvPr>
            <p:ph type="ctrTitle"/>
          </p:nvPr>
        </p:nvSpPr>
        <p:spPr>
          <a:xfrm>
            <a:off x="762001" y="1723877"/>
            <a:ext cx="7616824" cy="13684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8"/>
          <p:cNvSpPr txBox="1"/>
          <p:nvPr>
            <p:ph idx="1" type="subTitle"/>
          </p:nvPr>
        </p:nvSpPr>
        <p:spPr>
          <a:xfrm>
            <a:off x="2282825" y="3429007"/>
            <a:ext cx="61093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18"/>
          <p:cNvSpPr txBox="1"/>
          <p:nvPr>
            <p:ph idx="10" type="dt"/>
          </p:nvPr>
        </p:nvSpPr>
        <p:spPr>
          <a:xfrm>
            <a:off x="765519" y="3429007"/>
            <a:ext cx="1510613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8"/>
          <p:cNvSpPr/>
          <p:nvPr/>
        </p:nvSpPr>
        <p:spPr>
          <a:xfrm rot="-5400000">
            <a:off x="1615349" y="-157777"/>
            <a:ext cx="691602" cy="239829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 txBox="1"/>
          <p:nvPr>
            <p:ph idx="10" type="dt"/>
          </p:nvPr>
        </p:nvSpPr>
        <p:spPr>
          <a:xfrm>
            <a:off x="772211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1" type="ftr"/>
          </p:nvPr>
        </p:nvSpPr>
        <p:spPr>
          <a:xfrm>
            <a:off x="2282825" y="6264005"/>
            <a:ext cx="8381999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27"/>
          <p:cNvSpPr txBox="1"/>
          <p:nvPr>
            <p:ph idx="12" type="sldNum"/>
          </p:nvPr>
        </p:nvSpPr>
        <p:spPr>
          <a:xfrm>
            <a:off x="10664825" y="6264005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8" name="Google Shape;78;p27"/>
          <p:cNvSpPr txBox="1"/>
          <p:nvPr/>
        </p:nvSpPr>
        <p:spPr>
          <a:xfrm>
            <a:off x="9606034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rPr>
              <a:t>USO INTERNO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>
  <p:cSld name="Título e conteúdo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" type="body"/>
          </p:nvPr>
        </p:nvSpPr>
        <p:spPr>
          <a:xfrm>
            <a:off x="761999" y="2055703"/>
            <a:ext cx="10664825" cy="4110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0" type="dt"/>
          </p:nvPr>
        </p:nvSpPr>
        <p:spPr>
          <a:xfrm>
            <a:off x="772211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2" type="sldNum"/>
          </p:nvPr>
        </p:nvSpPr>
        <p:spPr>
          <a:xfrm>
            <a:off x="10664825" y="6264005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6" name="Google Shape;26;p19"/>
          <p:cNvSpPr txBox="1"/>
          <p:nvPr>
            <p:ph idx="2" type="body"/>
          </p:nvPr>
        </p:nvSpPr>
        <p:spPr>
          <a:xfrm>
            <a:off x="761999" y="1085366"/>
            <a:ext cx="837565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showMasterSp="0">
  <p:cSld name="Cabeçalho da Seção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/>
          <p:nvPr>
            <p:ph idx="10" type="dt"/>
          </p:nvPr>
        </p:nvSpPr>
        <p:spPr>
          <a:xfrm>
            <a:off x="772211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A1D3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2282825" y="6264005"/>
            <a:ext cx="8381999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10664825" y="6264005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3" name="Google Shape;33;p21"/>
          <p:cNvSpPr txBox="1"/>
          <p:nvPr>
            <p:ph type="title"/>
          </p:nvPr>
        </p:nvSpPr>
        <p:spPr>
          <a:xfrm>
            <a:off x="1534496" y="1363678"/>
            <a:ext cx="6076985" cy="20542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1"/>
          <p:cNvSpPr/>
          <p:nvPr/>
        </p:nvSpPr>
        <p:spPr>
          <a:xfrm rot="-5400000">
            <a:off x="2879087" y="2344098"/>
            <a:ext cx="1098240" cy="38084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>
  <p:cSld name="Duas Partes de Conteúdo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2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" type="body"/>
          </p:nvPr>
        </p:nvSpPr>
        <p:spPr>
          <a:xfrm>
            <a:off x="761999" y="2057399"/>
            <a:ext cx="5334001" cy="4108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2" type="body"/>
          </p:nvPr>
        </p:nvSpPr>
        <p:spPr>
          <a:xfrm>
            <a:off x="6095999" y="2057399"/>
            <a:ext cx="5330825" cy="4108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22"/>
          <p:cNvSpPr txBox="1"/>
          <p:nvPr>
            <p:ph idx="10" type="dt"/>
          </p:nvPr>
        </p:nvSpPr>
        <p:spPr>
          <a:xfrm>
            <a:off x="772211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12" type="sldNum"/>
          </p:nvPr>
        </p:nvSpPr>
        <p:spPr>
          <a:xfrm>
            <a:off x="10664825" y="6264005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1" name="Google Shape;41;p22"/>
          <p:cNvSpPr txBox="1"/>
          <p:nvPr>
            <p:ph idx="3" type="body"/>
          </p:nvPr>
        </p:nvSpPr>
        <p:spPr>
          <a:xfrm>
            <a:off x="761999" y="1085366"/>
            <a:ext cx="837565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3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1" type="body"/>
          </p:nvPr>
        </p:nvSpPr>
        <p:spPr>
          <a:xfrm>
            <a:off x="762000" y="2057399"/>
            <a:ext cx="3554412" cy="4108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2" type="body"/>
          </p:nvPr>
        </p:nvSpPr>
        <p:spPr>
          <a:xfrm>
            <a:off x="4316413" y="2057399"/>
            <a:ext cx="3554411" cy="4108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0" type="dt"/>
          </p:nvPr>
        </p:nvSpPr>
        <p:spPr>
          <a:xfrm>
            <a:off x="772211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1" type="ftr"/>
          </p:nvPr>
        </p:nvSpPr>
        <p:spPr>
          <a:xfrm>
            <a:off x="2282825" y="6264005"/>
            <a:ext cx="8381999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23"/>
          <p:cNvSpPr txBox="1"/>
          <p:nvPr>
            <p:ph idx="12" type="sldNum"/>
          </p:nvPr>
        </p:nvSpPr>
        <p:spPr>
          <a:xfrm>
            <a:off x="10664825" y="6264005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9" name="Google Shape;49;p23"/>
          <p:cNvSpPr txBox="1"/>
          <p:nvPr>
            <p:ph idx="3" type="body"/>
          </p:nvPr>
        </p:nvSpPr>
        <p:spPr>
          <a:xfrm>
            <a:off x="7870824" y="2057400"/>
            <a:ext cx="3554411" cy="4108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3"/>
          <p:cNvSpPr txBox="1"/>
          <p:nvPr>
            <p:ph idx="4" type="body"/>
          </p:nvPr>
        </p:nvSpPr>
        <p:spPr>
          <a:xfrm>
            <a:off x="761999" y="1085366"/>
            <a:ext cx="837565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23"/>
          <p:cNvSpPr txBox="1"/>
          <p:nvPr/>
        </p:nvSpPr>
        <p:spPr>
          <a:xfrm>
            <a:off x="9606034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rPr>
              <a:t>USO INTERNO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essage">
  <p:cSld name="Key Messag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4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1" type="body"/>
          </p:nvPr>
        </p:nvSpPr>
        <p:spPr>
          <a:xfrm>
            <a:off x="761999" y="2055703"/>
            <a:ext cx="10664825" cy="4110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800"/>
              <a:buNone/>
              <a:defRPr sz="3800"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 i="1"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24"/>
          <p:cNvSpPr txBox="1"/>
          <p:nvPr>
            <p:ph idx="10" type="dt"/>
          </p:nvPr>
        </p:nvSpPr>
        <p:spPr>
          <a:xfrm>
            <a:off x="772211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1" type="ftr"/>
          </p:nvPr>
        </p:nvSpPr>
        <p:spPr>
          <a:xfrm>
            <a:off x="2282825" y="6264005"/>
            <a:ext cx="8381999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24"/>
          <p:cNvSpPr txBox="1"/>
          <p:nvPr>
            <p:ph idx="12" type="sldNum"/>
          </p:nvPr>
        </p:nvSpPr>
        <p:spPr>
          <a:xfrm>
            <a:off x="10664825" y="6264005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24"/>
          <p:cNvSpPr txBox="1"/>
          <p:nvPr>
            <p:ph idx="2" type="body"/>
          </p:nvPr>
        </p:nvSpPr>
        <p:spPr>
          <a:xfrm>
            <a:off x="761999" y="1085366"/>
            <a:ext cx="837565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24"/>
          <p:cNvSpPr txBox="1"/>
          <p:nvPr/>
        </p:nvSpPr>
        <p:spPr>
          <a:xfrm>
            <a:off x="9606034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rPr>
              <a:t>USO INTERNO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Message Only" showMasterSp="0">
  <p:cSld name="Key Message Only">
    <p:bg>
      <p:bgPr>
        <a:solidFill>
          <a:schemeClr val="accen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5"/>
          <p:cNvSpPr txBox="1"/>
          <p:nvPr>
            <p:ph idx="10" type="dt"/>
          </p:nvPr>
        </p:nvSpPr>
        <p:spPr>
          <a:xfrm>
            <a:off x="772211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5"/>
          <p:cNvSpPr txBox="1"/>
          <p:nvPr>
            <p:ph idx="11" type="ftr"/>
          </p:nvPr>
        </p:nvSpPr>
        <p:spPr>
          <a:xfrm>
            <a:off x="2282825" y="6264005"/>
            <a:ext cx="8381999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25"/>
          <p:cNvSpPr txBox="1"/>
          <p:nvPr>
            <p:ph idx="12" type="sldNum"/>
          </p:nvPr>
        </p:nvSpPr>
        <p:spPr>
          <a:xfrm>
            <a:off x="10664825" y="6264005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25"/>
          <p:cNvSpPr/>
          <p:nvPr/>
        </p:nvSpPr>
        <p:spPr>
          <a:xfrm rot="5400000">
            <a:off x="1845391" y="-394416"/>
            <a:ext cx="878042" cy="30448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5"/>
          <p:cNvSpPr txBox="1"/>
          <p:nvPr>
            <p:ph idx="1" type="body"/>
          </p:nvPr>
        </p:nvSpPr>
        <p:spPr>
          <a:xfrm>
            <a:off x="772211" y="1905918"/>
            <a:ext cx="7606614" cy="35773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25"/>
          <p:cNvSpPr txBox="1"/>
          <p:nvPr/>
        </p:nvSpPr>
        <p:spPr>
          <a:xfrm>
            <a:off x="9606034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rPr>
              <a:t>USO INTERNO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>
  <p:cSld name="Somente títul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6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6"/>
          <p:cNvSpPr txBox="1"/>
          <p:nvPr>
            <p:ph idx="10" type="dt"/>
          </p:nvPr>
        </p:nvSpPr>
        <p:spPr>
          <a:xfrm>
            <a:off x="772211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1" type="ftr"/>
          </p:nvPr>
        </p:nvSpPr>
        <p:spPr>
          <a:xfrm>
            <a:off x="2282825" y="6264005"/>
            <a:ext cx="8381999" cy="153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26"/>
          <p:cNvSpPr txBox="1"/>
          <p:nvPr>
            <p:ph idx="12" type="sldNum"/>
          </p:nvPr>
        </p:nvSpPr>
        <p:spPr>
          <a:xfrm>
            <a:off x="10664825" y="6264005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2" name="Google Shape;72;p26"/>
          <p:cNvSpPr txBox="1"/>
          <p:nvPr>
            <p:ph idx="1" type="body"/>
          </p:nvPr>
        </p:nvSpPr>
        <p:spPr>
          <a:xfrm>
            <a:off x="761999" y="1085366"/>
            <a:ext cx="837565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26"/>
          <p:cNvSpPr txBox="1"/>
          <p:nvPr/>
        </p:nvSpPr>
        <p:spPr>
          <a:xfrm>
            <a:off x="9606034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rPr>
              <a:t>USO INTERNO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7"/>
          <p:cNvSpPr txBox="1"/>
          <p:nvPr>
            <p:ph idx="1" type="body"/>
          </p:nvPr>
        </p:nvSpPr>
        <p:spPr>
          <a:xfrm>
            <a:off x="761999" y="2055703"/>
            <a:ext cx="10664825" cy="4110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18000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7"/>
          <p:cNvSpPr txBox="1"/>
          <p:nvPr>
            <p:ph idx="10" type="dt"/>
          </p:nvPr>
        </p:nvSpPr>
        <p:spPr>
          <a:xfrm>
            <a:off x="772211" y="6264005"/>
            <a:ext cx="1510613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7"/>
          <p:cNvSpPr txBox="1"/>
          <p:nvPr>
            <p:ph idx="12" type="sldNum"/>
          </p:nvPr>
        </p:nvSpPr>
        <p:spPr>
          <a:xfrm>
            <a:off x="10664825" y="6264005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A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" name="Google Shape;14;p17"/>
          <p:cNvSpPr/>
          <p:nvPr/>
        </p:nvSpPr>
        <p:spPr>
          <a:xfrm>
            <a:off x="403225" y="688975"/>
            <a:ext cx="196850" cy="6826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{&quot;HashCode&quot;:-75512786,&quot;Placement&quot;:&quot;Header&quot;,&quot;Top&quot;:0.0,&quot;Left&quot;:450.693634,&quot;SlideWidth&quot;:960,&quot;SlideHeight&quot;:540}" id="15" name="Google Shape;15;p17"/>
          <p:cNvSpPr txBox="1"/>
          <p:nvPr/>
        </p:nvSpPr>
        <p:spPr>
          <a:xfrm>
            <a:off x="5723809" y="0"/>
            <a:ext cx="744382" cy="217646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INTERNAL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480">
          <p15:clr>
            <a:srgbClr val="F26B43"/>
          </p15:clr>
        </p15:guide>
        <p15:guide id="4" pos="1920">
          <p15:clr>
            <a:srgbClr val="F26B43"/>
          </p15:clr>
        </p15:guide>
        <p15:guide id="5" pos="960">
          <p15:clr>
            <a:srgbClr val="F26B43"/>
          </p15:clr>
        </p15:guide>
        <p15:guide id="6" pos="1438">
          <p15:clr>
            <a:srgbClr val="F26B43"/>
          </p15:clr>
        </p15:guide>
        <p15:guide id="7" pos="2398">
          <p15:clr>
            <a:srgbClr val="F26B43"/>
          </p15:clr>
        </p15:guide>
        <p15:guide id="8" pos="2880">
          <p15:clr>
            <a:srgbClr val="F26B43"/>
          </p15:clr>
        </p15:guide>
        <p15:guide id="9" pos="3360">
          <p15:clr>
            <a:srgbClr val="F26B43"/>
          </p15:clr>
        </p15:guide>
        <p15:guide id="10" pos="4320">
          <p15:clr>
            <a:srgbClr val="F26B43"/>
          </p15:clr>
        </p15:guide>
        <p15:guide id="11" pos="4798">
          <p15:clr>
            <a:srgbClr val="F26B43"/>
          </p15:clr>
        </p15:guide>
        <p15:guide id="12" pos="5278">
          <p15:clr>
            <a:srgbClr val="F26B43"/>
          </p15:clr>
        </p15:guide>
        <p15:guide id="13" pos="5756">
          <p15:clr>
            <a:srgbClr val="F26B43"/>
          </p15:clr>
        </p15:guide>
        <p15:guide id="14" pos="6236">
          <p15:clr>
            <a:srgbClr val="F26B43"/>
          </p15:clr>
        </p15:guide>
        <p15:guide id="15" pos="6718">
          <p15:clr>
            <a:srgbClr val="F26B43"/>
          </p15:clr>
        </p15:guide>
        <p15:guide id="16" pos="7197">
          <p15:clr>
            <a:srgbClr val="F26B43"/>
          </p15:clr>
        </p15:guide>
        <p15:guide id="17" orient="horz" pos="1728">
          <p15:clr>
            <a:srgbClr val="F26B43"/>
          </p15:clr>
        </p15:guide>
        <p15:guide id="18" orient="horz" pos="1296">
          <p15:clr>
            <a:srgbClr val="F26B43"/>
          </p15:clr>
        </p15:guide>
        <p15:guide id="19" orient="horz" pos="864">
          <p15:clr>
            <a:srgbClr val="F26B43"/>
          </p15:clr>
        </p15:guide>
        <p15:guide id="20" orient="horz" pos="434">
          <p15:clr>
            <a:srgbClr val="F26B43"/>
          </p15:clr>
        </p15:guide>
        <p15:guide id="21" orient="horz" pos="2590">
          <p15:clr>
            <a:srgbClr val="F26B43"/>
          </p15:clr>
        </p15:guide>
        <p15:guide id="22" orient="horz" pos="3022">
          <p15:clr>
            <a:srgbClr val="F26B43"/>
          </p15:clr>
        </p15:guide>
        <p15:guide id="23" orient="horz" pos="3454">
          <p15:clr>
            <a:srgbClr val="F26B43"/>
          </p15:clr>
        </p15:guide>
        <p15:guide id="24" orient="horz" pos="38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11" Type="http://schemas.openxmlformats.org/officeDocument/2006/relationships/image" Target="../media/image4.png"/><Relationship Id="rId10" Type="http://schemas.openxmlformats.org/officeDocument/2006/relationships/image" Target="../media/image12.png"/><Relationship Id="rId12" Type="http://schemas.openxmlformats.org/officeDocument/2006/relationships/image" Target="../media/image15.png"/><Relationship Id="rId9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9.png"/><Relationship Id="rId8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hyperlink" Target="http://127.0.0.1:8000/scrape/procon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20551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>
            <p:ph type="ctrTitle"/>
          </p:nvPr>
        </p:nvSpPr>
        <p:spPr>
          <a:xfrm>
            <a:off x="762001" y="1723877"/>
            <a:ext cx="7350223" cy="22451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br>
              <a:rPr lang="pt-BR"/>
            </a:br>
            <a:br>
              <a:rPr lang="pt-BR"/>
            </a:br>
            <a:endParaRPr b="0" i="1" sz="2800"/>
          </a:p>
        </p:txBody>
      </p:sp>
      <p:sp>
        <p:nvSpPr>
          <p:cNvPr id="86" name="Google Shape;86;p1"/>
          <p:cNvSpPr txBox="1"/>
          <p:nvPr>
            <p:ph idx="10" type="dt"/>
          </p:nvPr>
        </p:nvSpPr>
        <p:spPr>
          <a:xfrm>
            <a:off x="152400" y="6148922"/>
            <a:ext cx="5772150" cy="5185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pt-BR">
                <a:solidFill>
                  <a:schemeClr val="lt1"/>
                </a:solidFill>
              </a:rPr>
              <a:t>EAD</a:t>
            </a:r>
            <a:r>
              <a:rPr b="1" lang="pt-BR">
                <a:solidFill>
                  <a:schemeClr val="lt1"/>
                </a:solidFill>
              </a:rPr>
              <a:t>- Agentes inteligentes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pt-BR">
                <a:solidFill>
                  <a:schemeClr val="lt1"/>
                </a:solidFill>
              </a:rPr>
              <a:t>06/2025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9202"/>
            <a:ext cx="12192000" cy="6850991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2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Como executar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2"/>
          <p:cNvSpPr txBox="1"/>
          <p:nvPr>
            <p:ph idx="12" type="sldNum"/>
          </p:nvPr>
        </p:nvSpPr>
        <p:spPr>
          <a:xfrm>
            <a:off x="10519646" y="6537313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21" name="Google Shape;221;p12"/>
          <p:cNvSpPr/>
          <p:nvPr/>
        </p:nvSpPr>
        <p:spPr>
          <a:xfrm>
            <a:off x="403225" y="688975"/>
            <a:ext cx="196850" cy="6826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2"/>
          <p:cNvSpPr txBox="1"/>
          <p:nvPr/>
        </p:nvSpPr>
        <p:spPr>
          <a:xfrm>
            <a:off x="695325" y="1081312"/>
            <a:ext cx="11496675" cy="5305413"/>
          </a:xfrm>
          <a:prstGeom prst="rect">
            <a:avLst/>
          </a:prstGeom>
          <a:noFill/>
          <a:ln>
            <a:noFill/>
          </a:ln>
          <a:effectLst>
            <a:outerShdw blurRad="50800" rotWithShape="0" dir="16200000" dist="38100">
              <a:srgbClr val="000000">
                <a:alpha val="40000"/>
              </a:srgbClr>
            </a:outerShdw>
          </a:effectLst>
        </p:spPr>
        <p:txBody>
          <a:bodyPr anchorCtr="0" anchor="t" bIns="0" lIns="0" spcFirstLastPara="1" rIns="180000" wrap="square" tIns="0">
            <a:noAutofit/>
          </a:bodyPr>
          <a:lstStyle/>
          <a:p>
            <a:pPr indent="-2603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Passo 3: subir a API + UI</a:t>
            </a:r>
            <a:endParaRPr sz="2400"/>
          </a:p>
          <a:p>
            <a:pPr indent="-2603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Inicia o servidor FastAPI, com endpoints JSON e página HTML:</a:t>
            </a:r>
            <a:endParaRPr sz="2400"/>
          </a:p>
          <a:p>
            <a:pPr indent="-2603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 terminal: uvicorn src.fastapi_app:app --reload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03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Acessar via browser em http://127.0.0.1:8000/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g36a4453a7b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9202"/>
            <a:ext cx="12192000" cy="6850991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36a4453a7bd_0_0"/>
          <p:cNvSpPr txBox="1"/>
          <p:nvPr>
            <p:ph type="title"/>
          </p:nvPr>
        </p:nvSpPr>
        <p:spPr>
          <a:xfrm>
            <a:off x="1144575" y="491426"/>
            <a:ext cx="8310900" cy="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lt1"/>
                </a:solidFill>
              </a:rPr>
              <a:t>Questões Éticas &amp; Conformidade LGPD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36a4453a7bd_0_0"/>
          <p:cNvSpPr txBox="1"/>
          <p:nvPr>
            <p:ph idx="12" type="sldNum"/>
          </p:nvPr>
        </p:nvSpPr>
        <p:spPr>
          <a:xfrm>
            <a:off x="10519646" y="6537313"/>
            <a:ext cx="762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30" name="Google Shape;230;g36a4453a7bd_0_0"/>
          <p:cNvSpPr/>
          <p:nvPr/>
        </p:nvSpPr>
        <p:spPr>
          <a:xfrm>
            <a:off x="403225" y="688975"/>
            <a:ext cx="196800" cy="6825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36a4453a7bd_0_0"/>
          <p:cNvSpPr txBox="1"/>
          <p:nvPr/>
        </p:nvSpPr>
        <p:spPr>
          <a:xfrm>
            <a:off x="492050" y="688975"/>
            <a:ext cx="11496600" cy="6199800"/>
          </a:xfrm>
          <a:prstGeom prst="rect">
            <a:avLst/>
          </a:prstGeom>
          <a:noFill/>
          <a:ln>
            <a:noFill/>
          </a:ln>
          <a:effectLst>
            <a:outerShdw blurRad="50800" rotWithShape="0" dir="16200000" dist="38100">
              <a:srgbClr val="000000">
                <a:alpha val="40000"/>
              </a:srgbClr>
            </a:outerShdw>
          </a:effectLst>
        </p:spPr>
        <p:txBody>
          <a:bodyPr anchorCtr="0" anchor="t" bIns="0" lIns="0" spcFirstLastPara="1" rIns="18000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b="1" lang="pt-BR" sz="1600">
                <a:solidFill>
                  <a:schemeClr val="lt1"/>
                </a:solidFill>
              </a:rPr>
              <a:t>Respeito à Privacidade</a:t>
            </a:r>
            <a:br>
              <a:rPr b="1" lang="pt-BR" sz="1600">
                <a:solidFill>
                  <a:schemeClr val="lt1"/>
                </a:solidFill>
              </a:rPr>
            </a:br>
            <a:r>
              <a:rPr lang="pt-BR" sz="1600">
                <a:solidFill>
                  <a:schemeClr val="lt1"/>
                </a:solidFill>
              </a:rPr>
              <a:t> – Coleta apenas de dados públicos e agregados (preços, datas e regiões), sem captação de informações pessoais identificáveis (PII).</a:t>
            </a:r>
            <a:br>
              <a:rPr lang="pt-BR" sz="1600">
                <a:solidFill>
                  <a:schemeClr val="lt1"/>
                </a:solidFill>
              </a:rPr>
            </a:br>
            <a:r>
              <a:rPr lang="pt-BR" sz="1600">
                <a:solidFill>
                  <a:schemeClr val="lt1"/>
                </a:solidFill>
              </a:rPr>
              <a:t> – Nenhum dado de usuário ou rastreamento de comportamento é armazenado.</a:t>
            </a:r>
            <a:br>
              <a:rPr lang="pt-BR" sz="1600">
                <a:solidFill>
                  <a:schemeClr val="lt1"/>
                </a:solidFill>
              </a:rPr>
            </a:b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b="1" lang="pt-BR" sz="1600">
                <a:solidFill>
                  <a:schemeClr val="lt1"/>
                </a:solidFill>
              </a:rPr>
              <a:t>Anonimização e Minimização</a:t>
            </a:r>
            <a:br>
              <a:rPr b="1" lang="pt-BR" sz="1600">
                <a:solidFill>
                  <a:schemeClr val="lt1"/>
                </a:solidFill>
              </a:rPr>
            </a:br>
            <a:r>
              <a:rPr lang="pt-BR" sz="1600">
                <a:solidFill>
                  <a:schemeClr val="lt1"/>
                </a:solidFill>
              </a:rPr>
              <a:t> – Não há coleta de nomes, e-mails ou IPs dos visitantes; armazenamos apenas o valor da cesta e localização genérica (estado).</a:t>
            </a:r>
            <a:br>
              <a:rPr lang="pt-BR" sz="1600">
                <a:solidFill>
                  <a:schemeClr val="lt1"/>
                </a:solidFill>
              </a:rPr>
            </a:br>
            <a:r>
              <a:rPr lang="pt-BR" sz="1600">
                <a:solidFill>
                  <a:schemeClr val="lt1"/>
                </a:solidFill>
              </a:rPr>
              <a:t> – Dados sensíveis (ex.: produtos com informações nutricionais) são tratados em camadas “raw” vs “clean” de forma agregada.</a:t>
            </a:r>
            <a:br>
              <a:rPr lang="pt-BR" sz="1600">
                <a:solidFill>
                  <a:schemeClr val="lt1"/>
                </a:solidFill>
              </a:rPr>
            </a:b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b="1" lang="pt-BR" sz="1600">
                <a:solidFill>
                  <a:schemeClr val="lt1"/>
                </a:solidFill>
              </a:rPr>
              <a:t>Conformidade com LGPD</a:t>
            </a:r>
            <a:br>
              <a:rPr b="1" lang="pt-BR" sz="1600">
                <a:solidFill>
                  <a:schemeClr val="lt1"/>
                </a:solidFill>
              </a:rPr>
            </a:br>
            <a:r>
              <a:rPr lang="pt-BR" sz="1600">
                <a:solidFill>
                  <a:schemeClr val="lt1"/>
                </a:solidFill>
              </a:rPr>
              <a:t> – Asseguramos que nenhum dado pessoal seja processado: não há bases de dados de consumidores.</a:t>
            </a:r>
            <a:br>
              <a:rPr lang="pt-BR" sz="1600">
                <a:solidFill>
                  <a:schemeClr val="lt1"/>
                </a:solidFill>
              </a:rPr>
            </a:br>
            <a:r>
              <a:rPr lang="pt-BR" sz="1600">
                <a:solidFill>
                  <a:schemeClr val="lt1"/>
                </a:solidFill>
              </a:rPr>
              <a:t> – Logs de scraping respeitam </a:t>
            </a:r>
            <a:r>
              <a:rPr lang="pt-BR"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robots.txt</a:t>
            </a:r>
            <a:r>
              <a:rPr lang="pt-BR" sz="1600">
                <a:solidFill>
                  <a:schemeClr val="lt1"/>
                </a:solidFill>
              </a:rPr>
              <a:t> e limites de requisição, evitando sobrecarga nos sites e usos automatizados indevidos.</a:t>
            </a:r>
            <a:br>
              <a:rPr lang="pt-BR" sz="1600">
                <a:solidFill>
                  <a:schemeClr val="lt1"/>
                </a:solidFill>
              </a:rPr>
            </a:b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b="1" lang="pt-BR" sz="1600">
                <a:solidFill>
                  <a:schemeClr val="lt1"/>
                </a:solidFill>
              </a:rPr>
              <a:t>Transparência e Responsabilidade</a:t>
            </a:r>
            <a:br>
              <a:rPr b="1" lang="pt-BR" sz="1600">
                <a:solidFill>
                  <a:schemeClr val="lt1"/>
                </a:solidFill>
              </a:rPr>
            </a:br>
            <a:r>
              <a:rPr lang="pt-BR" sz="1600">
                <a:solidFill>
                  <a:schemeClr val="lt1"/>
                </a:solidFill>
              </a:rPr>
              <a:t> – Licenças e fontes (PROCON, DIEESE, SIDRA/IBGE) são mencionadas explicitamente no README e no rodapé da interface.</a:t>
            </a:r>
            <a:br>
              <a:rPr lang="pt-BR" sz="1600">
                <a:solidFill>
                  <a:schemeClr val="lt1"/>
                </a:solidFill>
              </a:rPr>
            </a:br>
            <a:r>
              <a:rPr lang="pt-BR" sz="1600">
                <a:solidFill>
                  <a:schemeClr val="lt1"/>
                </a:solidFill>
              </a:rPr>
              <a:t> – Usuários finais têm acesso ao histórico de data e origem dos dados, garantindo rastreabilidade e auditabilidade.</a:t>
            </a:r>
            <a:endParaRPr sz="16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36a459e328e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20551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36a459e328e_0_7"/>
          <p:cNvSpPr txBox="1"/>
          <p:nvPr>
            <p:ph type="ctrTitle"/>
          </p:nvPr>
        </p:nvSpPr>
        <p:spPr>
          <a:xfrm>
            <a:off x="762001" y="1723877"/>
            <a:ext cx="7350300" cy="22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br>
              <a:rPr lang="pt-BR"/>
            </a:br>
            <a:br>
              <a:rPr lang="pt-BR"/>
            </a:br>
            <a:endParaRPr b="0" i="1" sz="2800"/>
          </a:p>
        </p:txBody>
      </p:sp>
      <p:sp>
        <p:nvSpPr>
          <p:cNvPr id="239" name="Google Shape;239;g36a459e328e_0_7"/>
          <p:cNvSpPr txBox="1"/>
          <p:nvPr>
            <p:ph idx="10" type="dt"/>
          </p:nvPr>
        </p:nvSpPr>
        <p:spPr>
          <a:xfrm>
            <a:off x="152400" y="6148922"/>
            <a:ext cx="57723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pt-BR">
                <a:solidFill>
                  <a:schemeClr val="lt1"/>
                </a:solidFill>
              </a:rPr>
              <a:t>Framework - Agentes inteligentes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pt-BR">
                <a:solidFill>
                  <a:schemeClr val="lt1"/>
                </a:solidFill>
              </a:rPr>
              <a:t>03/2025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654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type="title"/>
          </p:nvPr>
        </p:nvSpPr>
        <p:spPr>
          <a:xfrm>
            <a:off x="762000" y="670121"/>
            <a:ext cx="11226800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EAD</a:t>
            </a:r>
            <a:r>
              <a:rPr b="1" i="0"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Extração automatizada de dados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"/>
          <p:cNvSpPr txBox="1"/>
          <p:nvPr>
            <p:ph idx="2" type="body"/>
          </p:nvPr>
        </p:nvSpPr>
        <p:spPr>
          <a:xfrm>
            <a:off x="761999" y="1446636"/>
            <a:ext cx="9028403" cy="263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pt-BR">
                <a:solidFill>
                  <a:schemeClr val="lt1"/>
                </a:solidFill>
              </a:rPr>
              <a:t>06/2025</a:t>
            </a:r>
            <a:endParaRPr/>
          </a:p>
        </p:txBody>
      </p:sp>
      <p:sp>
        <p:nvSpPr>
          <p:cNvPr id="94" name="Google Shape;94;p2"/>
          <p:cNvSpPr txBox="1"/>
          <p:nvPr/>
        </p:nvSpPr>
        <p:spPr>
          <a:xfrm>
            <a:off x="762000" y="2112835"/>
            <a:ext cx="6065100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Professor</a:t>
            </a: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Otavio Calaça Xavier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Aluno : </a:t>
            </a: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Flávio Eustáquio de Oliveira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Aluno : </a:t>
            </a: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Filipe Maruyama Cardinli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Aluno : </a:t>
            </a: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Reginaldo Santos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Aluno : </a:t>
            </a: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Wemerson G. de Souza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GITHUB:https://github.com/flaeuso/procon/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7435406" y="6345048"/>
            <a:ext cx="1901825" cy="200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pt-BR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Imagem gerada com Chat GPT + Canvas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403225" y="688975"/>
            <a:ext cx="196850" cy="6826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5600" y="1371600"/>
            <a:ext cx="54864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2619" y="50067"/>
            <a:ext cx="12192000" cy="685654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3"/>
          <p:cNvSpPr/>
          <p:nvPr/>
        </p:nvSpPr>
        <p:spPr>
          <a:xfrm>
            <a:off x="290286" y="1277257"/>
            <a:ext cx="4652197" cy="491171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52000" lIns="52000" spcFirstLastPara="1" rIns="52000" wrap="square" tIns="5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370733" y="1180250"/>
            <a:ext cx="4392751" cy="49117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00B8F5"/>
                </a:solidFill>
                <a:latin typeface="Arial"/>
                <a:ea typeface="Arial"/>
                <a:cs typeface="Arial"/>
                <a:sym typeface="Arial"/>
              </a:rPr>
              <a:t>Objetivo Geral:</a:t>
            </a:r>
            <a:endParaRPr/>
          </a:p>
          <a:p>
            <a:pPr indent="0" lvl="0" marL="127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trabalho implementa um pipeline de extração, processamento e exposição de preços da cesta básica, unindo scraping de sites e PDFs (PROCON, DIEESE), consulta ao SIDRA/IBGE e parsing com pdfplumber + regex. Os dados brutos são armazenados em “raw”, normalizados (valores monetários, datas), inseridos em SQLite e disponibilizados via FastAPI. A API oferece endpoints para acionar o scraper, listar preços e consultar as três opções mais baratas, além de uma interface HTML simples. Todo o código, documentação e licenças estão no repositório, garantindo reprodutibilidade.</a:t>
            </a:r>
            <a:endParaRPr/>
          </a:p>
          <a:p>
            <a:pPr indent="0" lvl="0" marL="127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>
            <a:off x="0" y="308429"/>
            <a:ext cx="3628571" cy="685714"/>
          </a:xfrm>
          <a:prstGeom prst="rect">
            <a:avLst/>
          </a:prstGeom>
          <a:gradFill>
            <a:gsLst>
              <a:gs pos="0">
                <a:srgbClr val="7213EA"/>
              </a:gs>
              <a:gs pos="100000">
                <a:srgbClr val="1E49E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3648140" y="470910"/>
            <a:ext cx="6378729" cy="428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Pipeline de Coleta e Exposição de Preços da Cesta Básica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 txBox="1"/>
          <p:nvPr>
            <p:ph type="title"/>
          </p:nvPr>
        </p:nvSpPr>
        <p:spPr>
          <a:xfrm>
            <a:off x="120849" y="355600"/>
            <a:ext cx="3507722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>
                <a:solidFill>
                  <a:schemeClr val="lt1"/>
                </a:solidFill>
              </a:rPr>
              <a:t>CONTEXTO</a:t>
            </a:r>
            <a:endParaRPr/>
          </a:p>
        </p:txBody>
      </p:sp>
      <p:sp>
        <p:nvSpPr>
          <p:cNvPr id="109" name="Google Shape;109;p3"/>
          <p:cNvSpPr/>
          <p:nvPr/>
        </p:nvSpPr>
        <p:spPr>
          <a:xfrm>
            <a:off x="5165228" y="1304017"/>
            <a:ext cx="4217741" cy="4160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VISÃO GERAL </a:t>
            </a:r>
            <a:endParaRPr b="1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"/>
          <p:cNvSpPr/>
          <p:nvPr/>
        </p:nvSpPr>
        <p:spPr>
          <a:xfrm>
            <a:off x="5090764" y="1698845"/>
            <a:ext cx="6810949" cy="6987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Coletor de preços de cestas básicas usando técnicas de scraping com python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3"/>
          <p:cNvGrpSpPr/>
          <p:nvPr/>
        </p:nvGrpSpPr>
        <p:grpSpPr>
          <a:xfrm>
            <a:off x="10540376" y="-30934"/>
            <a:ext cx="1829772" cy="653234"/>
            <a:chOff x="3169852" y="0"/>
            <a:chExt cx="3081289" cy="1100029"/>
          </a:xfrm>
        </p:grpSpPr>
        <p:grpSp>
          <p:nvGrpSpPr>
            <p:cNvPr id="112" name="Google Shape;112;p3"/>
            <p:cNvGrpSpPr/>
            <p:nvPr/>
          </p:nvGrpSpPr>
          <p:grpSpPr>
            <a:xfrm>
              <a:off x="3169852" y="80835"/>
              <a:ext cx="2743200" cy="914400"/>
              <a:chOff x="3276600" y="476250"/>
              <a:chExt cx="1080000" cy="360000"/>
            </a:xfrm>
          </p:grpSpPr>
          <p:sp>
            <p:nvSpPr>
              <p:cNvPr id="113" name="Google Shape;113;p3"/>
              <p:cNvSpPr/>
              <p:nvPr/>
            </p:nvSpPr>
            <p:spPr>
              <a:xfrm>
                <a:off x="3276600" y="476250"/>
                <a:ext cx="1080000" cy="360000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14"/>
                  <a:buFont typeface="Arial"/>
                  <a:buNone/>
                </a:pPr>
                <a:r>
                  <a:t/>
                </a:r>
                <a:endParaRPr b="0" i="0" sz="1714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3276600" y="476250"/>
                <a:ext cx="360000" cy="360000"/>
              </a:xfrm>
              <a:prstGeom prst="rect">
                <a:avLst/>
              </a:prstGeom>
              <a:solidFill>
                <a:srgbClr val="BF4F14"/>
              </a:solidFill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14"/>
                  <a:buFont typeface="Arial"/>
                  <a:buNone/>
                </a:pPr>
                <a:r>
                  <a:t/>
                </a:r>
                <a:endParaRPr b="0" i="0" sz="1714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115" name="Google Shape;115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55641" y="0"/>
              <a:ext cx="2095500" cy="110002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3"/>
          <p:cNvSpPr/>
          <p:nvPr/>
        </p:nvSpPr>
        <p:spPr>
          <a:xfrm>
            <a:off x="5112090" y="2703285"/>
            <a:ext cx="6717053" cy="34856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6000" lIns="72000" spcFirstLastPara="1" rIns="72000" wrap="square" tIns="36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" name="Google Shape;117;p3"/>
          <p:cNvGrpSpPr/>
          <p:nvPr/>
        </p:nvGrpSpPr>
        <p:grpSpPr>
          <a:xfrm>
            <a:off x="5165228" y="2703285"/>
            <a:ext cx="6591344" cy="3410858"/>
            <a:chOff x="5144098" y="2533650"/>
            <a:chExt cx="7208087" cy="3581401"/>
          </a:xfrm>
        </p:grpSpPr>
        <p:sp>
          <p:nvSpPr>
            <p:cNvPr id="118" name="Google Shape;118;p3"/>
            <p:cNvSpPr/>
            <p:nvPr/>
          </p:nvSpPr>
          <p:spPr>
            <a:xfrm>
              <a:off x="5158920" y="2756439"/>
              <a:ext cx="7193265" cy="3358612"/>
            </a:xfrm>
            <a:prstGeom prst="rect">
              <a:avLst/>
            </a:prstGeom>
            <a:noFill/>
            <a:ln cap="flat" cmpd="sng" w="12700">
              <a:solidFill>
                <a:srgbClr val="00338D"/>
              </a:solidFill>
              <a:prstDash val="dash"/>
              <a:miter lim="800000"/>
              <a:headEnd len="sm" w="sm" type="none"/>
              <a:tailEnd len="sm" w="sm" type="none"/>
            </a:ln>
          </p:spPr>
          <p:txBody>
            <a:bodyPr anchorCtr="0" anchor="ctr" bIns="52000" lIns="52000" spcFirstLastPara="1" rIns="52000" wrap="square" tIns="52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9" name="Google Shape;119;p3"/>
            <p:cNvCxnSpPr/>
            <p:nvPr/>
          </p:nvCxnSpPr>
          <p:spPr>
            <a:xfrm>
              <a:off x="7977549" y="2756439"/>
              <a:ext cx="0" cy="1725699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miter lim="800000"/>
              <a:headEnd len="med" w="med" type="oval"/>
              <a:tailEnd len="med" w="med" type="oval"/>
            </a:ln>
          </p:spPr>
        </p:cxnSp>
        <p:sp>
          <p:nvSpPr>
            <p:cNvPr id="120" name="Google Shape;120;p3"/>
            <p:cNvSpPr/>
            <p:nvPr/>
          </p:nvSpPr>
          <p:spPr>
            <a:xfrm>
              <a:off x="7235082" y="4482138"/>
              <a:ext cx="1519109" cy="1519107"/>
            </a:xfrm>
            <a:custGeom>
              <a:rect b="b" l="l" r="r" t="t"/>
              <a:pathLst>
                <a:path extrusionOk="0" h="2140585" w="2140584">
                  <a:moveTo>
                    <a:pt x="1070190" y="0"/>
                  </a:moveTo>
                  <a:lnTo>
                    <a:pt x="982419" y="3547"/>
                  </a:lnTo>
                  <a:lnTo>
                    <a:pt x="896601" y="14007"/>
                  </a:lnTo>
                  <a:lnTo>
                    <a:pt x="813013" y="31102"/>
                  </a:lnTo>
                  <a:lnTo>
                    <a:pt x="731929" y="54559"/>
                  </a:lnTo>
                  <a:lnTo>
                    <a:pt x="653626" y="84101"/>
                  </a:lnTo>
                  <a:lnTo>
                    <a:pt x="578378" y="119453"/>
                  </a:lnTo>
                  <a:lnTo>
                    <a:pt x="506462" y="160340"/>
                  </a:lnTo>
                  <a:lnTo>
                    <a:pt x="438152" y="206486"/>
                  </a:lnTo>
                  <a:lnTo>
                    <a:pt x="373724" y="257615"/>
                  </a:lnTo>
                  <a:lnTo>
                    <a:pt x="313453" y="313453"/>
                  </a:lnTo>
                  <a:lnTo>
                    <a:pt x="257615" y="373724"/>
                  </a:lnTo>
                  <a:lnTo>
                    <a:pt x="206486" y="438152"/>
                  </a:lnTo>
                  <a:lnTo>
                    <a:pt x="160340" y="506462"/>
                  </a:lnTo>
                  <a:lnTo>
                    <a:pt x="119453" y="578378"/>
                  </a:lnTo>
                  <a:lnTo>
                    <a:pt x="84101" y="653626"/>
                  </a:lnTo>
                  <a:lnTo>
                    <a:pt x="54559" y="731929"/>
                  </a:lnTo>
                  <a:lnTo>
                    <a:pt x="31102" y="813013"/>
                  </a:lnTo>
                  <a:lnTo>
                    <a:pt x="14007" y="896601"/>
                  </a:lnTo>
                  <a:lnTo>
                    <a:pt x="3547" y="982419"/>
                  </a:lnTo>
                  <a:lnTo>
                    <a:pt x="0" y="1070190"/>
                  </a:lnTo>
                  <a:lnTo>
                    <a:pt x="3547" y="1157962"/>
                  </a:lnTo>
                  <a:lnTo>
                    <a:pt x="14007" y="1243780"/>
                  </a:lnTo>
                  <a:lnTo>
                    <a:pt x="31102" y="1327368"/>
                  </a:lnTo>
                  <a:lnTo>
                    <a:pt x="54559" y="1408452"/>
                  </a:lnTo>
                  <a:lnTo>
                    <a:pt x="84101" y="1486755"/>
                  </a:lnTo>
                  <a:lnTo>
                    <a:pt x="119453" y="1562003"/>
                  </a:lnTo>
                  <a:lnTo>
                    <a:pt x="160340" y="1633919"/>
                  </a:lnTo>
                  <a:lnTo>
                    <a:pt x="206486" y="1702229"/>
                  </a:lnTo>
                  <a:lnTo>
                    <a:pt x="257615" y="1766657"/>
                  </a:lnTo>
                  <a:lnTo>
                    <a:pt x="313453" y="1826928"/>
                  </a:lnTo>
                  <a:lnTo>
                    <a:pt x="373724" y="1882766"/>
                  </a:lnTo>
                  <a:lnTo>
                    <a:pt x="438152" y="1933895"/>
                  </a:lnTo>
                  <a:lnTo>
                    <a:pt x="506462" y="1980041"/>
                  </a:lnTo>
                  <a:lnTo>
                    <a:pt x="578378" y="2020928"/>
                  </a:lnTo>
                  <a:lnTo>
                    <a:pt x="653626" y="2056280"/>
                  </a:lnTo>
                  <a:lnTo>
                    <a:pt x="731929" y="2085822"/>
                  </a:lnTo>
                  <a:lnTo>
                    <a:pt x="813013" y="2109278"/>
                  </a:lnTo>
                  <a:lnTo>
                    <a:pt x="896601" y="2126374"/>
                  </a:lnTo>
                  <a:lnTo>
                    <a:pt x="982419" y="2136834"/>
                  </a:lnTo>
                  <a:lnTo>
                    <a:pt x="1070190" y="2140381"/>
                  </a:lnTo>
                  <a:lnTo>
                    <a:pt x="1157962" y="2136834"/>
                  </a:lnTo>
                  <a:lnTo>
                    <a:pt x="1243780" y="2126374"/>
                  </a:lnTo>
                  <a:lnTo>
                    <a:pt x="1327368" y="2109278"/>
                  </a:lnTo>
                  <a:lnTo>
                    <a:pt x="1408452" y="2085822"/>
                  </a:lnTo>
                  <a:lnTo>
                    <a:pt x="1486755" y="2056280"/>
                  </a:lnTo>
                  <a:lnTo>
                    <a:pt x="1562003" y="2020928"/>
                  </a:lnTo>
                  <a:lnTo>
                    <a:pt x="1633919" y="1980041"/>
                  </a:lnTo>
                  <a:lnTo>
                    <a:pt x="1702229" y="1933895"/>
                  </a:lnTo>
                  <a:lnTo>
                    <a:pt x="1766657" y="1882766"/>
                  </a:lnTo>
                  <a:lnTo>
                    <a:pt x="1826928" y="1826928"/>
                  </a:lnTo>
                  <a:lnTo>
                    <a:pt x="1882766" y="1766657"/>
                  </a:lnTo>
                  <a:lnTo>
                    <a:pt x="1933895" y="1702229"/>
                  </a:lnTo>
                  <a:lnTo>
                    <a:pt x="1980041" y="1633919"/>
                  </a:lnTo>
                  <a:lnTo>
                    <a:pt x="2020928" y="1562003"/>
                  </a:lnTo>
                  <a:lnTo>
                    <a:pt x="2056280" y="1486755"/>
                  </a:lnTo>
                  <a:lnTo>
                    <a:pt x="2085822" y="1408452"/>
                  </a:lnTo>
                  <a:lnTo>
                    <a:pt x="2109278" y="1327368"/>
                  </a:lnTo>
                  <a:lnTo>
                    <a:pt x="2126374" y="1243780"/>
                  </a:lnTo>
                  <a:lnTo>
                    <a:pt x="2136834" y="1157962"/>
                  </a:lnTo>
                  <a:lnTo>
                    <a:pt x="2140381" y="1070190"/>
                  </a:lnTo>
                  <a:lnTo>
                    <a:pt x="2136834" y="982419"/>
                  </a:lnTo>
                  <a:lnTo>
                    <a:pt x="2126374" y="896601"/>
                  </a:lnTo>
                  <a:lnTo>
                    <a:pt x="2109278" y="813013"/>
                  </a:lnTo>
                  <a:lnTo>
                    <a:pt x="2085822" y="731929"/>
                  </a:lnTo>
                  <a:lnTo>
                    <a:pt x="2056280" y="653626"/>
                  </a:lnTo>
                  <a:lnTo>
                    <a:pt x="2020928" y="578378"/>
                  </a:lnTo>
                  <a:lnTo>
                    <a:pt x="1980041" y="506462"/>
                  </a:lnTo>
                  <a:lnTo>
                    <a:pt x="1933895" y="438152"/>
                  </a:lnTo>
                  <a:lnTo>
                    <a:pt x="1882766" y="373724"/>
                  </a:lnTo>
                  <a:lnTo>
                    <a:pt x="1826928" y="313453"/>
                  </a:lnTo>
                  <a:lnTo>
                    <a:pt x="1766657" y="257615"/>
                  </a:lnTo>
                  <a:lnTo>
                    <a:pt x="1702229" y="206486"/>
                  </a:lnTo>
                  <a:lnTo>
                    <a:pt x="1633919" y="160340"/>
                  </a:lnTo>
                  <a:lnTo>
                    <a:pt x="1562003" y="119453"/>
                  </a:lnTo>
                  <a:lnTo>
                    <a:pt x="1486755" y="84101"/>
                  </a:lnTo>
                  <a:lnTo>
                    <a:pt x="1408452" y="54559"/>
                  </a:lnTo>
                  <a:lnTo>
                    <a:pt x="1327368" y="31102"/>
                  </a:lnTo>
                  <a:lnTo>
                    <a:pt x="1243780" y="14007"/>
                  </a:lnTo>
                  <a:lnTo>
                    <a:pt x="1157962" y="3547"/>
                  </a:lnTo>
                  <a:lnTo>
                    <a:pt x="10701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pt-BR" sz="11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Analise dos arquivos PDF e HTMLs que contenham as informações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1" name="Google Shape;121;p3"/>
            <p:cNvCxnSpPr/>
            <p:nvPr/>
          </p:nvCxnSpPr>
          <p:spPr>
            <a:xfrm>
              <a:off x="6412252" y="2656682"/>
              <a:ext cx="0" cy="1381547"/>
            </a:xfrm>
            <a:prstGeom prst="straightConnector1">
              <a:avLst/>
            </a:prstGeom>
            <a:noFill/>
            <a:ln cap="flat" cmpd="sng" w="19050">
              <a:solidFill>
                <a:srgbClr val="00338D"/>
              </a:solidFill>
              <a:prstDash val="solid"/>
              <a:miter lim="800000"/>
              <a:headEnd len="med" w="med" type="oval"/>
              <a:tailEnd len="med" w="med" type="oval"/>
            </a:ln>
          </p:spPr>
        </p:cxnSp>
        <p:sp>
          <p:nvSpPr>
            <p:cNvPr id="122" name="Google Shape;122;p3"/>
            <p:cNvSpPr/>
            <p:nvPr/>
          </p:nvSpPr>
          <p:spPr>
            <a:xfrm>
              <a:off x="5486400" y="3448051"/>
              <a:ext cx="1832944" cy="1693884"/>
            </a:xfrm>
            <a:custGeom>
              <a:rect b="b" l="l" r="r" t="t"/>
              <a:pathLst>
                <a:path extrusionOk="0" h="1403985" w="1404620">
                  <a:moveTo>
                    <a:pt x="702005" y="0"/>
                  </a:moveTo>
                  <a:lnTo>
                    <a:pt x="644430" y="2327"/>
                  </a:lnTo>
                  <a:lnTo>
                    <a:pt x="588136" y="9188"/>
                  </a:lnTo>
                  <a:lnTo>
                    <a:pt x="533305" y="20402"/>
                  </a:lnTo>
                  <a:lnTo>
                    <a:pt x="480117" y="35788"/>
                  </a:lnTo>
                  <a:lnTo>
                    <a:pt x="428753" y="55167"/>
                  </a:lnTo>
                  <a:lnTo>
                    <a:pt x="379393" y="78356"/>
                  </a:lnTo>
                  <a:lnTo>
                    <a:pt x="332219" y="105176"/>
                  </a:lnTo>
                  <a:lnTo>
                    <a:pt x="287410" y="135445"/>
                  </a:lnTo>
                  <a:lnTo>
                    <a:pt x="245148" y="168984"/>
                  </a:lnTo>
                  <a:lnTo>
                    <a:pt x="205612" y="205611"/>
                  </a:lnTo>
                  <a:lnTo>
                    <a:pt x="168985" y="245146"/>
                  </a:lnTo>
                  <a:lnTo>
                    <a:pt x="135446" y="287407"/>
                  </a:lnTo>
                  <a:lnTo>
                    <a:pt x="105176" y="332215"/>
                  </a:lnTo>
                  <a:lnTo>
                    <a:pt x="78356" y="379389"/>
                  </a:lnTo>
                  <a:lnTo>
                    <a:pt x="55167" y="428748"/>
                  </a:lnTo>
                  <a:lnTo>
                    <a:pt x="35788" y="480111"/>
                  </a:lnTo>
                  <a:lnTo>
                    <a:pt x="20402" y="533297"/>
                  </a:lnTo>
                  <a:lnTo>
                    <a:pt x="9188" y="588127"/>
                  </a:lnTo>
                  <a:lnTo>
                    <a:pt x="2327" y="644419"/>
                  </a:lnTo>
                  <a:lnTo>
                    <a:pt x="0" y="701992"/>
                  </a:lnTo>
                  <a:lnTo>
                    <a:pt x="2327" y="759567"/>
                  </a:lnTo>
                  <a:lnTo>
                    <a:pt x="9188" y="815861"/>
                  </a:lnTo>
                  <a:lnTo>
                    <a:pt x="20402" y="870692"/>
                  </a:lnTo>
                  <a:lnTo>
                    <a:pt x="35788" y="923879"/>
                  </a:lnTo>
                  <a:lnTo>
                    <a:pt x="55167" y="975244"/>
                  </a:lnTo>
                  <a:lnTo>
                    <a:pt x="78356" y="1024603"/>
                  </a:lnTo>
                  <a:lnTo>
                    <a:pt x="105176" y="1071778"/>
                  </a:lnTo>
                  <a:lnTo>
                    <a:pt x="135446" y="1116587"/>
                  </a:lnTo>
                  <a:lnTo>
                    <a:pt x="168985" y="1158849"/>
                  </a:lnTo>
                  <a:lnTo>
                    <a:pt x="205612" y="1198384"/>
                  </a:lnTo>
                  <a:lnTo>
                    <a:pt x="245148" y="1235012"/>
                  </a:lnTo>
                  <a:lnTo>
                    <a:pt x="287410" y="1268551"/>
                  </a:lnTo>
                  <a:lnTo>
                    <a:pt x="332219" y="1298820"/>
                  </a:lnTo>
                  <a:lnTo>
                    <a:pt x="379393" y="1325640"/>
                  </a:lnTo>
                  <a:lnTo>
                    <a:pt x="428753" y="1348830"/>
                  </a:lnTo>
                  <a:lnTo>
                    <a:pt x="480117" y="1368208"/>
                  </a:lnTo>
                  <a:lnTo>
                    <a:pt x="533305" y="1383595"/>
                  </a:lnTo>
                  <a:lnTo>
                    <a:pt x="588136" y="1394809"/>
                  </a:lnTo>
                  <a:lnTo>
                    <a:pt x="644430" y="1401670"/>
                  </a:lnTo>
                  <a:lnTo>
                    <a:pt x="702005" y="1403997"/>
                  </a:lnTo>
                  <a:lnTo>
                    <a:pt x="759580" y="1401670"/>
                  </a:lnTo>
                  <a:lnTo>
                    <a:pt x="815873" y="1394809"/>
                  </a:lnTo>
                  <a:lnTo>
                    <a:pt x="870704" y="1383595"/>
                  </a:lnTo>
                  <a:lnTo>
                    <a:pt x="923892" y="1368208"/>
                  </a:lnTo>
                  <a:lnTo>
                    <a:pt x="975256" y="1348830"/>
                  </a:lnTo>
                  <a:lnTo>
                    <a:pt x="1024616" y="1325640"/>
                  </a:lnTo>
                  <a:lnTo>
                    <a:pt x="1071791" y="1298820"/>
                  </a:lnTo>
                  <a:lnTo>
                    <a:pt x="1116599" y="1268551"/>
                  </a:lnTo>
                  <a:lnTo>
                    <a:pt x="1158862" y="1235012"/>
                  </a:lnTo>
                  <a:lnTo>
                    <a:pt x="1198397" y="1198384"/>
                  </a:lnTo>
                  <a:lnTo>
                    <a:pt x="1235024" y="1158849"/>
                  </a:lnTo>
                  <a:lnTo>
                    <a:pt x="1268563" y="1116587"/>
                  </a:lnTo>
                  <a:lnTo>
                    <a:pt x="1298833" y="1071778"/>
                  </a:lnTo>
                  <a:lnTo>
                    <a:pt x="1325653" y="1024603"/>
                  </a:lnTo>
                  <a:lnTo>
                    <a:pt x="1348843" y="975244"/>
                  </a:lnTo>
                  <a:lnTo>
                    <a:pt x="1368221" y="923879"/>
                  </a:lnTo>
                  <a:lnTo>
                    <a:pt x="1383608" y="870692"/>
                  </a:lnTo>
                  <a:lnTo>
                    <a:pt x="1394822" y="815861"/>
                  </a:lnTo>
                  <a:lnTo>
                    <a:pt x="1401683" y="759567"/>
                  </a:lnTo>
                  <a:lnTo>
                    <a:pt x="1404010" y="701992"/>
                  </a:lnTo>
                  <a:lnTo>
                    <a:pt x="1401683" y="644419"/>
                  </a:lnTo>
                  <a:lnTo>
                    <a:pt x="1394822" y="588127"/>
                  </a:lnTo>
                  <a:lnTo>
                    <a:pt x="1383608" y="533297"/>
                  </a:lnTo>
                  <a:lnTo>
                    <a:pt x="1368221" y="480111"/>
                  </a:lnTo>
                  <a:lnTo>
                    <a:pt x="1348843" y="428748"/>
                  </a:lnTo>
                  <a:lnTo>
                    <a:pt x="1325653" y="379389"/>
                  </a:lnTo>
                  <a:lnTo>
                    <a:pt x="1298833" y="332215"/>
                  </a:lnTo>
                  <a:lnTo>
                    <a:pt x="1268563" y="287407"/>
                  </a:lnTo>
                  <a:lnTo>
                    <a:pt x="1235024" y="245146"/>
                  </a:lnTo>
                  <a:lnTo>
                    <a:pt x="1198397" y="205611"/>
                  </a:lnTo>
                  <a:lnTo>
                    <a:pt x="1158862" y="168984"/>
                  </a:lnTo>
                  <a:lnTo>
                    <a:pt x="1116599" y="135445"/>
                  </a:lnTo>
                  <a:lnTo>
                    <a:pt x="1071791" y="105176"/>
                  </a:lnTo>
                  <a:lnTo>
                    <a:pt x="1024616" y="78356"/>
                  </a:lnTo>
                  <a:lnTo>
                    <a:pt x="975256" y="55167"/>
                  </a:lnTo>
                  <a:lnTo>
                    <a:pt x="923892" y="35788"/>
                  </a:lnTo>
                  <a:lnTo>
                    <a:pt x="870704" y="20402"/>
                  </a:lnTo>
                  <a:lnTo>
                    <a:pt x="815873" y="9188"/>
                  </a:lnTo>
                  <a:lnTo>
                    <a:pt x="759580" y="2327"/>
                  </a:lnTo>
                  <a:lnTo>
                    <a:pt x="702005" y="0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</p:spPr>
          <p:txBody>
            <a:bodyPr anchorCtr="0" anchor="ctr" bIns="0" lIns="97950" spcFirstLastPara="1" rIns="97950" wrap="square" tIns="65300">
              <a:noAutofit/>
            </a:bodyPr>
            <a:lstStyle/>
            <a:p>
              <a:pPr indent="0" lvl="0" marL="11522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pt-BR" sz="11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Coletor de preços via Scraping (PROCON, DIEESE, sindra)</a:t>
              </a:r>
              <a:endPara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3" name="Google Shape;123;p3"/>
            <p:cNvCxnSpPr/>
            <p:nvPr/>
          </p:nvCxnSpPr>
          <p:spPr>
            <a:xfrm>
              <a:off x="9223880" y="2756439"/>
              <a:ext cx="0" cy="447728"/>
            </a:xfrm>
            <a:prstGeom prst="straightConnector1">
              <a:avLst/>
            </a:prstGeom>
            <a:noFill/>
            <a:ln cap="flat" cmpd="sng" w="19050">
              <a:solidFill>
                <a:srgbClr val="00338D"/>
              </a:solidFill>
              <a:prstDash val="solid"/>
              <a:miter lim="800000"/>
              <a:headEnd len="med" w="med" type="oval"/>
              <a:tailEnd len="med" w="med" type="oval"/>
            </a:ln>
          </p:spPr>
        </p:cxnSp>
        <p:sp>
          <p:nvSpPr>
            <p:cNvPr id="124" name="Google Shape;124;p3"/>
            <p:cNvSpPr/>
            <p:nvPr/>
          </p:nvSpPr>
          <p:spPr>
            <a:xfrm>
              <a:off x="8499179" y="3204167"/>
              <a:ext cx="1449403" cy="1430967"/>
            </a:xfrm>
            <a:custGeom>
              <a:rect b="b" l="l" r="r" t="t"/>
              <a:pathLst>
                <a:path extrusionOk="0" h="1403985" w="1404620">
                  <a:moveTo>
                    <a:pt x="702005" y="0"/>
                  </a:moveTo>
                  <a:lnTo>
                    <a:pt x="644430" y="2327"/>
                  </a:lnTo>
                  <a:lnTo>
                    <a:pt x="588136" y="9188"/>
                  </a:lnTo>
                  <a:lnTo>
                    <a:pt x="533305" y="20402"/>
                  </a:lnTo>
                  <a:lnTo>
                    <a:pt x="480117" y="35788"/>
                  </a:lnTo>
                  <a:lnTo>
                    <a:pt x="428753" y="55167"/>
                  </a:lnTo>
                  <a:lnTo>
                    <a:pt x="379393" y="78356"/>
                  </a:lnTo>
                  <a:lnTo>
                    <a:pt x="332219" y="105176"/>
                  </a:lnTo>
                  <a:lnTo>
                    <a:pt x="287410" y="135445"/>
                  </a:lnTo>
                  <a:lnTo>
                    <a:pt x="245148" y="168984"/>
                  </a:lnTo>
                  <a:lnTo>
                    <a:pt x="205612" y="205611"/>
                  </a:lnTo>
                  <a:lnTo>
                    <a:pt x="168985" y="245146"/>
                  </a:lnTo>
                  <a:lnTo>
                    <a:pt x="135446" y="287407"/>
                  </a:lnTo>
                  <a:lnTo>
                    <a:pt x="105176" y="332215"/>
                  </a:lnTo>
                  <a:lnTo>
                    <a:pt x="78356" y="379389"/>
                  </a:lnTo>
                  <a:lnTo>
                    <a:pt x="55167" y="428748"/>
                  </a:lnTo>
                  <a:lnTo>
                    <a:pt x="35788" y="480111"/>
                  </a:lnTo>
                  <a:lnTo>
                    <a:pt x="20402" y="533297"/>
                  </a:lnTo>
                  <a:lnTo>
                    <a:pt x="9188" y="588127"/>
                  </a:lnTo>
                  <a:lnTo>
                    <a:pt x="2327" y="644419"/>
                  </a:lnTo>
                  <a:lnTo>
                    <a:pt x="0" y="701992"/>
                  </a:lnTo>
                  <a:lnTo>
                    <a:pt x="2327" y="759567"/>
                  </a:lnTo>
                  <a:lnTo>
                    <a:pt x="9188" y="815861"/>
                  </a:lnTo>
                  <a:lnTo>
                    <a:pt x="20402" y="870692"/>
                  </a:lnTo>
                  <a:lnTo>
                    <a:pt x="35788" y="923879"/>
                  </a:lnTo>
                  <a:lnTo>
                    <a:pt x="55167" y="975244"/>
                  </a:lnTo>
                  <a:lnTo>
                    <a:pt x="78356" y="1024603"/>
                  </a:lnTo>
                  <a:lnTo>
                    <a:pt x="105176" y="1071778"/>
                  </a:lnTo>
                  <a:lnTo>
                    <a:pt x="135446" y="1116587"/>
                  </a:lnTo>
                  <a:lnTo>
                    <a:pt x="168985" y="1158849"/>
                  </a:lnTo>
                  <a:lnTo>
                    <a:pt x="205612" y="1198384"/>
                  </a:lnTo>
                  <a:lnTo>
                    <a:pt x="245148" y="1235012"/>
                  </a:lnTo>
                  <a:lnTo>
                    <a:pt x="287410" y="1268551"/>
                  </a:lnTo>
                  <a:lnTo>
                    <a:pt x="332219" y="1298820"/>
                  </a:lnTo>
                  <a:lnTo>
                    <a:pt x="379393" y="1325640"/>
                  </a:lnTo>
                  <a:lnTo>
                    <a:pt x="428753" y="1348830"/>
                  </a:lnTo>
                  <a:lnTo>
                    <a:pt x="480117" y="1368208"/>
                  </a:lnTo>
                  <a:lnTo>
                    <a:pt x="533305" y="1383595"/>
                  </a:lnTo>
                  <a:lnTo>
                    <a:pt x="588136" y="1394809"/>
                  </a:lnTo>
                  <a:lnTo>
                    <a:pt x="644430" y="1401670"/>
                  </a:lnTo>
                  <a:lnTo>
                    <a:pt x="702005" y="1403997"/>
                  </a:lnTo>
                  <a:lnTo>
                    <a:pt x="759580" y="1401670"/>
                  </a:lnTo>
                  <a:lnTo>
                    <a:pt x="815873" y="1394809"/>
                  </a:lnTo>
                  <a:lnTo>
                    <a:pt x="870704" y="1383595"/>
                  </a:lnTo>
                  <a:lnTo>
                    <a:pt x="923892" y="1368208"/>
                  </a:lnTo>
                  <a:lnTo>
                    <a:pt x="975256" y="1348830"/>
                  </a:lnTo>
                  <a:lnTo>
                    <a:pt x="1024616" y="1325640"/>
                  </a:lnTo>
                  <a:lnTo>
                    <a:pt x="1071791" y="1298820"/>
                  </a:lnTo>
                  <a:lnTo>
                    <a:pt x="1116599" y="1268551"/>
                  </a:lnTo>
                  <a:lnTo>
                    <a:pt x="1158862" y="1235012"/>
                  </a:lnTo>
                  <a:lnTo>
                    <a:pt x="1198397" y="1198384"/>
                  </a:lnTo>
                  <a:lnTo>
                    <a:pt x="1235024" y="1158849"/>
                  </a:lnTo>
                  <a:lnTo>
                    <a:pt x="1268563" y="1116587"/>
                  </a:lnTo>
                  <a:lnTo>
                    <a:pt x="1298833" y="1071778"/>
                  </a:lnTo>
                  <a:lnTo>
                    <a:pt x="1325653" y="1024603"/>
                  </a:lnTo>
                  <a:lnTo>
                    <a:pt x="1348843" y="975244"/>
                  </a:lnTo>
                  <a:lnTo>
                    <a:pt x="1368221" y="923879"/>
                  </a:lnTo>
                  <a:lnTo>
                    <a:pt x="1383608" y="870692"/>
                  </a:lnTo>
                  <a:lnTo>
                    <a:pt x="1394822" y="815861"/>
                  </a:lnTo>
                  <a:lnTo>
                    <a:pt x="1401683" y="759567"/>
                  </a:lnTo>
                  <a:lnTo>
                    <a:pt x="1404010" y="701992"/>
                  </a:lnTo>
                  <a:lnTo>
                    <a:pt x="1401683" y="644419"/>
                  </a:lnTo>
                  <a:lnTo>
                    <a:pt x="1394822" y="588127"/>
                  </a:lnTo>
                  <a:lnTo>
                    <a:pt x="1383608" y="533297"/>
                  </a:lnTo>
                  <a:lnTo>
                    <a:pt x="1368221" y="480111"/>
                  </a:lnTo>
                  <a:lnTo>
                    <a:pt x="1348843" y="428748"/>
                  </a:lnTo>
                  <a:lnTo>
                    <a:pt x="1325653" y="379389"/>
                  </a:lnTo>
                  <a:lnTo>
                    <a:pt x="1298833" y="332215"/>
                  </a:lnTo>
                  <a:lnTo>
                    <a:pt x="1268563" y="287407"/>
                  </a:lnTo>
                  <a:lnTo>
                    <a:pt x="1235024" y="245146"/>
                  </a:lnTo>
                  <a:lnTo>
                    <a:pt x="1198397" y="205611"/>
                  </a:lnTo>
                  <a:lnTo>
                    <a:pt x="1158862" y="168984"/>
                  </a:lnTo>
                  <a:lnTo>
                    <a:pt x="1116599" y="135445"/>
                  </a:lnTo>
                  <a:lnTo>
                    <a:pt x="1071791" y="105176"/>
                  </a:lnTo>
                  <a:lnTo>
                    <a:pt x="1024616" y="78356"/>
                  </a:lnTo>
                  <a:lnTo>
                    <a:pt x="975256" y="55167"/>
                  </a:lnTo>
                  <a:lnTo>
                    <a:pt x="923892" y="35788"/>
                  </a:lnTo>
                  <a:lnTo>
                    <a:pt x="870704" y="20402"/>
                  </a:lnTo>
                  <a:lnTo>
                    <a:pt x="815873" y="9188"/>
                  </a:lnTo>
                  <a:lnTo>
                    <a:pt x="759580" y="2327"/>
                  </a:lnTo>
                  <a:lnTo>
                    <a:pt x="702005" y="0"/>
                  </a:lnTo>
                  <a:close/>
                </a:path>
              </a:pathLst>
            </a:custGeom>
            <a:solidFill>
              <a:srgbClr val="00338D"/>
            </a:solidFill>
            <a:ln>
              <a:noFill/>
            </a:ln>
          </p:spPr>
          <p:txBody>
            <a:bodyPr anchorCtr="0" anchor="ctr" bIns="0" lIns="97950" spcFirstLastPara="1" rIns="97950" wrap="square" tIns="65300">
              <a:noAutofit/>
            </a:bodyPr>
            <a:lstStyle/>
            <a:p>
              <a:pPr indent="0" lvl="0" marL="11522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pt-BR" sz="11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Tratamento  dos dados e armazenamento em tabelas Sqllite</a:t>
              </a:r>
              <a:endParaRPr b="0" i="0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5144098" y="2533650"/>
              <a:ext cx="4612389" cy="3519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127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pt-BR" sz="1200" u="none" cap="none" strike="noStrike">
                  <a:solidFill>
                    <a:schemeClr val="lt1"/>
                  </a:solidFill>
                  <a:highlight>
                    <a:srgbClr val="00338D"/>
                  </a:highlight>
                  <a:latin typeface="Arial"/>
                  <a:ea typeface="Arial"/>
                  <a:cs typeface="Arial"/>
                  <a:sym typeface="Arial"/>
                </a:rPr>
                <a:t>PREMISSAS</a:t>
              </a:r>
              <a:endParaRPr b="1" i="0" sz="800" u="none" cap="none" strike="noStrike">
                <a:solidFill>
                  <a:schemeClr val="lt1"/>
                </a:solidFill>
                <a:highlight>
                  <a:srgbClr val="00338D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" name="Google Shape;126;p3"/>
          <p:cNvSpPr/>
          <p:nvPr/>
        </p:nvSpPr>
        <p:spPr>
          <a:xfrm>
            <a:off x="9658288" y="4492517"/>
            <a:ext cx="1389130" cy="1446769"/>
          </a:xfrm>
          <a:custGeom>
            <a:rect b="b" l="l" r="r" t="t"/>
            <a:pathLst>
              <a:path extrusionOk="0" h="2140585" w="2140584">
                <a:moveTo>
                  <a:pt x="1070190" y="0"/>
                </a:moveTo>
                <a:lnTo>
                  <a:pt x="982419" y="3547"/>
                </a:lnTo>
                <a:lnTo>
                  <a:pt x="896601" y="14007"/>
                </a:lnTo>
                <a:lnTo>
                  <a:pt x="813013" y="31102"/>
                </a:lnTo>
                <a:lnTo>
                  <a:pt x="731929" y="54559"/>
                </a:lnTo>
                <a:lnTo>
                  <a:pt x="653626" y="84101"/>
                </a:lnTo>
                <a:lnTo>
                  <a:pt x="578378" y="119453"/>
                </a:lnTo>
                <a:lnTo>
                  <a:pt x="506462" y="160340"/>
                </a:lnTo>
                <a:lnTo>
                  <a:pt x="438152" y="206486"/>
                </a:lnTo>
                <a:lnTo>
                  <a:pt x="373724" y="257615"/>
                </a:lnTo>
                <a:lnTo>
                  <a:pt x="313453" y="313453"/>
                </a:lnTo>
                <a:lnTo>
                  <a:pt x="257615" y="373724"/>
                </a:lnTo>
                <a:lnTo>
                  <a:pt x="206486" y="438152"/>
                </a:lnTo>
                <a:lnTo>
                  <a:pt x="160340" y="506462"/>
                </a:lnTo>
                <a:lnTo>
                  <a:pt x="119453" y="578378"/>
                </a:lnTo>
                <a:lnTo>
                  <a:pt x="84101" y="653626"/>
                </a:lnTo>
                <a:lnTo>
                  <a:pt x="54559" y="731929"/>
                </a:lnTo>
                <a:lnTo>
                  <a:pt x="31102" y="813013"/>
                </a:lnTo>
                <a:lnTo>
                  <a:pt x="14007" y="896601"/>
                </a:lnTo>
                <a:lnTo>
                  <a:pt x="3547" y="982419"/>
                </a:lnTo>
                <a:lnTo>
                  <a:pt x="0" y="1070190"/>
                </a:lnTo>
                <a:lnTo>
                  <a:pt x="3547" y="1157962"/>
                </a:lnTo>
                <a:lnTo>
                  <a:pt x="14007" y="1243780"/>
                </a:lnTo>
                <a:lnTo>
                  <a:pt x="31102" y="1327368"/>
                </a:lnTo>
                <a:lnTo>
                  <a:pt x="54559" y="1408452"/>
                </a:lnTo>
                <a:lnTo>
                  <a:pt x="84101" y="1486755"/>
                </a:lnTo>
                <a:lnTo>
                  <a:pt x="119453" y="1562003"/>
                </a:lnTo>
                <a:lnTo>
                  <a:pt x="160340" y="1633919"/>
                </a:lnTo>
                <a:lnTo>
                  <a:pt x="206486" y="1702229"/>
                </a:lnTo>
                <a:lnTo>
                  <a:pt x="257615" y="1766657"/>
                </a:lnTo>
                <a:lnTo>
                  <a:pt x="313453" y="1826928"/>
                </a:lnTo>
                <a:lnTo>
                  <a:pt x="373724" y="1882766"/>
                </a:lnTo>
                <a:lnTo>
                  <a:pt x="438152" y="1933895"/>
                </a:lnTo>
                <a:lnTo>
                  <a:pt x="506462" y="1980041"/>
                </a:lnTo>
                <a:lnTo>
                  <a:pt x="578378" y="2020928"/>
                </a:lnTo>
                <a:lnTo>
                  <a:pt x="653626" y="2056280"/>
                </a:lnTo>
                <a:lnTo>
                  <a:pt x="731929" y="2085822"/>
                </a:lnTo>
                <a:lnTo>
                  <a:pt x="813013" y="2109278"/>
                </a:lnTo>
                <a:lnTo>
                  <a:pt x="896601" y="2126374"/>
                </a:lnTo>
                <a:lnTo>
                  <a:pt x="982419" y="2136834"/>
                </a:lnTo>
                <a:lnTo>
                  <a:pt x="1070190" y="2140381"/>
                </a:lnTo>
                <a:lnTo>
                  <a:pt x="1157962" y="2136834"/>
                </a:lnTo>
                <a:lnTo>
                  <a:pt x="1243780" y="2126374"/>
                </a:lnTo>
                <a:lnTo>
                  <a:pt x="1327368" y="2109278"/>
                </a:lnTo>
                <a:lnTo>
                  <a:pt x="1408452" y="2085822"/>
                </a:lnTo>
                <a:lnTo>
                  <a:pt x="1486755" y="2056280"/>
                </a:lnTo>
                <a:lnTo>
                  <a:pt x="1562003" y="2020928"/>
                </a:lnTo>
                <a:lnTo>
                  <a:pt x="1633919" y="1980041"/>
                </a:lnTo>
                <a:lnTo>
                  <a:pt x="1702229" y="1933895"/>
                </a:lnTo>
                <a:lnTo>
                  <a:pt x="1766657" y="1882766"/>
                </a:lnTo>
                <a:lnTo>
                  <a:pt x="1826928" y="1826928"/>
                </a:lnTo>
                <a:lnTo>
                  <a:pt x="1882766" y="1766657"/>
                </a:lnTo>
                <a:lnTo>
                  <a:pt x="1933895" y="1702229"/>
                </a:lnTo>
                <a:lnTo>
                  <a:pt x="1980041" y="1633919"/>
                </a:lnTo>
                <a:lnTo>
                  <a:pt x="2020928" y="1562003"/>
                </a:lnTo>
                <a:lnTo>
                  <a:pt x="2056280" y="1486755"/>
                </a:lnTo>
                <a:lnTo>
                  <a:pt x="2085822" y="1408452"/>
                </a:lnTo>
                <a:lnTo>
                  <a:pt x="2109278" y="1327368"/>
                </a:lnTo>
                <a:lnTo>
                  <a:pt x="2126374" y="1243780"/>
                </a:lnTo>
                <a:lnTo>
                  <a:pt x="2136834" y="1157962"/>
                </a:lnTo>
                <a:lnTo>
                  <a:pt x="2140381" y="1070190"/>
                </a:lnTo>
                <a:lnTo>
                  <a:pt x="2136834" y="982419"/>
                </a:lnTo>
                <a:lnTo>
                  <a:pt x="2126374" y="896601"/>
                </a:lnTo>
                <a:lnTo>
                  <a:pt x="2109278" y="813013"/>
                </a:lnTo>
                <a:lnTo>
                  <a:pt x="2085822" y="731929"/>
                </a:lnTo>
                <a:lnTo>
                  <a:pt x="2056280" y="653626"/>
                </a:lnTo>
                <a:lnTo>
                  <a:pt x="2020928" y="578378"/>
                </a:lnTo>
                <a:lnTo>
                  <a:pt x="1980041" y="506462"/>
                </a:lnTo>
                <a:lnTo>
                  <a:pt x="1933895" y="438152"/>
                </a:lnTo>
                <a:lnTo>
                  <a:pt x="1882766" y="373724"/>
                </a:lnTo>
                <a:lnTo>
                  <a:pt x="1826928" y="313453"/>
                </a:lnTo>
                <a:lnTo>
                  <a:pt x="1766657" y="257615"/>
                </a:lnTo>
                <a:lnTo>
                  <a:pt x="1702229" y="206486"/>
                </a:lnTo>
                <a:lnTo>
                  <a:pt x="1633919" y="160340"/>
                </a:lnTo>
                <a:lnTo>
                  <a:pt x="1562003" y="119453"/>
                </a:lnTo>
                <a:lnTo>
                  <a:pt x="1486755" y="84101"/>
                </a:lnTo>
                <a:lnTo>
                  <a:pt x="1408452" y="54559"/>
                </a:lnTo>
                <a:lnTo>
                  <a:pt x="1327368" y="31102"/>
                </a:lnTo>
                <a:lnTo>
                  <a:pt x="1243780" y="14007"/>
                </a:lnTo>
                <a:lnTo>
                  <a:pt x="1157962" y="3547"/>
                </a:lnTo>
                <a:lnTo>
                  <a:pt x="107019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Resposta visual em endpoints fast api e html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" name="Google Shape;127;p3"/>
          <p:cNvCxnSpPr/>
          <p:nvPr/>
        </p:nvCxnSpPr>
        <p:spPr>
          <a:xfrm>
            <a:off x="10352853" y="2904480"/>
            <a:ext cx="0" cy="1643523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oval"/>
            <a:tailEnd len="med" w="med" type="oval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481" y="150592"/>
            <a:ext cx="12255475" cy="685654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5"/>
          <p:cNvSpPr/>
          <p:nvPr/>
        </p:nvSpPr>
        <p:spPr>
          <a:xfrm>
            <a:off x="6567945" y="1467168"/>
            <a:ext cx="1537513" cy="887571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6B6B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0" y="308429"/>
            <a:ext cx="3628571" cy="685714"/>
          </a:xfrm>
          <a:prstGeom prst="rect">
            <a:avLst/>
          </a:prstGeom>
          <a:gradFill>
            <a:gsLst>
              <a:gs pos="0">
                <a:srgbClr val="7213EA"/>
              </a:gs>
              <a:gs pos="100000">
                <a:srgbClr val="1E49E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14"/>
              <a:buFont typeface="Arial"/>
              <a:buNone/>
            </a:pPr>
            <a:r>
              <a:t/>
            </a:r>
            <a:endParaRPr b="0" i="0" sz="171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72571" y="723979"/>
            <a:ext cx="5603861" cy="287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1"/>
              <a:buFont typeface="Arial"/>
              <a:buNone/>
            </a:pPr>
            <a:r>
              <a:rPr b="1" i="0" lang="pt-BR" sz="1271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ARQUITETURA DA SOLUÇÃO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"/>
          <p:cNvSpPr txBox="1"/>
          <p:nvPr>
            <p:ph type="title"/>
          </p:nvPr>
        </p:nvSpPr>
        <p:spPr>
          <a:xfrm>
            <a:off x="120849" y="235857"/>
            <a:ext cx="3507722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48"/>
              <a:buFont typeface="Arial"/>
              <a:buNone/>
            </a:pPr>
            <a:r>
              <a:rPr lang="pt-BR" sz="3048">
                <a:solidFill>
                  <a:schemeClr val="lt1"/>
                </a:solidFill>
              </a:rPr>
              <a:t>Extrator Procon/Dieese</a:t>
            </a:r>
            <a:endParaRPr/>
          </a:p>
        </p:txBody>
      </p:sp>
      <p:sp>
        <p:nvSpPr>
          <p:cNvPr id="138" name="Google Shape;138;p5"/>
          <p:cNvSpPr/>
          <p:nvPr/>
        </p:nvSpPr>
        <p:spPr>
          <a:xfrm>
            <a:off x="134404" y="1278894"/>
            <a:ext cx="6179311" cy="2525071"/>
          </a:xfrm>
          <a:prstGeom prst="rect">
            <a:avLst/>
          </a:prstGeom>
          <a:noFill/>
          <a:ln cap="flat" cmpd="sng" w="12700">
            <a:solidFill>
              <a:srgbClr val="00338D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52000" lIns="52000" spcFirstLastPara="1" rIns="52000" wrap="square" tIns="5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29"/>
              <a:buFont typeface="Arial"/>
              <a:buNone/>
            </a:pPr>
            <a:r>
              <a:t/>
            </a:r>
            <a:endParaRPr b="0" i="0" sz="1429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"/>
          <p:cNvSpPr/>
          <p:nvPr/>
        </p:nvSpPr>
        <p:spPr>
          <a:xfrm>
            <a:off x="120850" y="1066714"/>
            <a:ext cx="4217741" cy="362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b="1" i="0" lang="pt-BR" sz="1333" u="none" cap="none" strike="noStrike">
                <a:solidFill>
                  <a:schemeClr val="lt1"/>
                </a:solidFill>
                <a:highlight>
                  <a:srgbClr val="00338D"/>
                </a:highlight>
                <a:latin typeface="Arial"/>
                <a:ea typeface="Arial"/>
                <a:cs typeface="Arial"/>
                <a:sym typeface="Arial"/>
              </a:rPr>
              <a:t>FRONT-END (interface web)</a:t>
            </a:r>
            <a:endParaRPr b="1" i="0" sz="857" u="none" cap="none" strike="noStrike">
              <a:solidFill>
                <a:schemeClr val="lt1"/>
              </a:solidFill>
              <a:highlight>
                <a:srgbClr val="00338D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2612572" y="1498887"/>
            <a:ext cx="3846286" cy="22933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63289" lvl="0" marL="17598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b="0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Desenvolvido em fastapi(Python), com templates HTML/CSS/JavaScript.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3289" lvl="0" marL="175989" marR="0" rtl="0" algn="l">
              <a:lnSpc>
                <a:spcPct val="150000"/>
              </a:lnSpc>
              <a:spcBef>
                <a:spcPts val="405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b="0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Páginas para Exibição de resultados .</a:t>
            </a:r>
            <a:endParaRPr/>
          </a:p>
          <a:p>
            <a:pPr indent="-87089" lvl="0" marL="175989" marR="0" rtl="0" algn="l">
              <a:lnSpc>
                <a:spcPct val="150000"/>
              </a:lnSpc>
              <a:spcBef>
                <a:spcPts val="405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3289" lvl="0" marL="175989" marR="0" rtl="0" algn="l">
              <a:lnSpc>
                <a:spcPct val="150000"/>
              </a:lnSpc>
              <a:spcBef>
                <a:spcPts val="405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b="0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Fastapi para gerenciar rotas, autenticação e comunicação com o banco.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7089" lvl="0" marL="175989" marR="0" rtl="0" algn="l">
              <a:lnSpc>
                <a:spcPct val="150000"/>
              </a:lnSpc>
              <a:spcBef>
                <a:spcPts val="405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134404" y="4088556"/>
            <a:ext cx="6179311" cy="2533587"/>
          </a:xfrm>
          <a:prstGeom prst="rect">
            <a:avLst/>
          </a:prstGeom>
          <a:noFill/>
          <a:ln cap="flat" cmpd="sng" w="12700">
            <a:solidFill>
              <a:srgbClr val="00338D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52000" lIns="52000" spcFirstLastPara="1" rIns="52000" wrap="square" tIns="5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29"/>
              <a:buFont typeface="Arial"/>
              <a:buNone/>
            </a:pPr>
            <a:r>
              <a:t/>
            </a:r>
            <a:endParaRPr b="0" i="0" sz="1429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120850" y="3892355"/>
            <a:ext cx="4217741" cy="467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b="1" i="0" lang="pt-BR" sz="1333" u="none" cap="none" strike="noStrike">
                <a:solidFill>
                  <a:schemeClr val="lt1"/>
                </a:solidFill>
                <a:highlight>
                  <a:srgbClr val="00338D"/>
                </a:highlight>
                <a:latin typeface="Arial"/>
                <a:ea typeface="Arial"/>
                <a:cs typeface="Arial"/>
                <a:sym typeface="Arial"/>
              </a:rPr>
              <a:t>BACK-END (FASTAPI/Uvicorn / Python)</a:t>
            </a:r>
            <a:endParaRPr b="1" i="0" sz="857" u="none" cap="none" strike="noStrike">
              <a:solidFill>
                <a:schemeClr val="lt1"/>
              </a:solidFill>
              <a:highlight>
                <a:srgbClr val="00338D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5"/>
          <p:cNvSpPr/>
          <p:nvPr/>
        </p:nvSpPr>
        <p:spPr>
          <a:xfrm>
            <a:off x="2612573" y="4329195"/>
            <a:ext cx="3701142" cy="22203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63289" lvl="0" marL="175989" marR="0" rtl="0" algn="l">
              <a:lnSpc>
                <a:spcPct val="150000"/>
              </a:lnSpc>
              <a:spcBef>
                <a:spcPts val="405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b="0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Linguagem Python para scraping dos paginas buscar os dados baixar os pdfs, extrair informações dos pdfs.</a:t>
            </a:r>
            <a:endParaRPr/>
          </a:p>
          <a:p>
            <a:pPr indent="-163289" lvl="0" marL="175989" marR="0" rtl="0" algn="l">
              <a:lnSpc>
                <a:spcPct val="150000"/>
              </a:lnSpc>
              <a:spcBef>
                <a:spcPts val="405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b="0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servidor web para Python, especialmente frameworks como FastAPI e Starlette.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itHub - MatheusHonorato/curso-html-css-js-basico-collab-code: 🐔 Códigos  desenvolvidos durante o curso de HTML, CSS e JS da Collab code/Marco Bruno." id="144" name="Google Shape;14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1066" y="1771551"/>
            <a:ext cx="1953960" cy="158487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"/>
          <p:cNvSpPr/>
          <p:nvPr/>
        </p:nvSpPr>
        <p:spPr>
          <a:xfrm>
            <a:off x="6488175" y="1278896"/>
            <a:ext cx="5454900" cy="1869000"/>
          </a:xfrm>
          <a:prstGeom prst="rect">
            <a:avLst/>
          </a:prstGeom>
          <a:noFill/>
          <a:ln cap="flat" cmpd="sng" w="12700">
            <a:solidFill>
              <a:srgbClr val="00338D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52000" lIns="52000" spcFirstLastPara="1" rIns="52000" wrap="square" tIns="52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29"/>
              <a:buFont typeface="Arial"/>
              <a:buNone/>
            </a:pPr>
            <a:r>
              <a:t/>
            </a:r>
            <a:endParaRPr b="0" i="0" sz="1429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5"/>
          <p:cNvSpPr/>
          <p:nvPr/>
        </p:nvSpPr>
        <p:spPr>
          <a:xfrm>
            <a:off x="6476218" y="1066714"/>
            <a:ext cx="3723248" cy="3620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</a:pPr>
            <a:r>
              <a:rPr b="1" i="0" lang="pt-BR" sz="1333" u="none" cap="none" strike="noStrike">
                <a:solidFill>
                  <a:schemeClr val="lt1"/>
                </a:solidFill>
                <a:highlight>
                  <a:srgbClr val="00338D"/>
                </a:highlight>
                <a:latin typeface="Arial"/>
                <a:ea typeface="Arial"/>
                <a:cs typeface="Arial"/>
                <a:sym typeface="Arial"/>
              </a:rPr>
              <a:t>Banco de Dados </a:t>
            </a:r>
            <a:endParaRPr b="1" i="0" sz="857" u="none" cap="none" strike="noStrike">
              <a:solidFill>
                <a:schemeClr val="lt1"/>
              </a:solidFill>
              <a:highlight>
                <a:srgbClr val="00338D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5"/>
          <p:cNvSpPr/>
          <p:nvPr/>
        </p:nvSpPr>
        <p:spPr>
          <a:xfrm>
            <a:off x="8076840" y="1576095"/>
            <a:ext cx="3950532" cy="671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63289" lvl="0" marL="17598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b="0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Armazena os dados dos preços das cestas básicas em SQLLite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50000"/>
              </a:lnSpc>
              <a:spcBef>
                <a:spcPts val="405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5"/>
          <p:cNvGrpSpPr/>
          <p:nvPr/>
        </p:nvGrpSpPr>
        <p:grpSpPr>
          <a:xfrm>
            <a:off x="10483292" y="-49621"/>
            <a:ext cx="1886857" cy="671921"/>
            <a:chOff x="3073723" y="-31469"/>
            <a:chExt cx="3177418" cy="1131498"/>
          </a:xfrm>
        </p:grpSpPr>
        <p:grpSp>
          <p:nvGrpSpPr>
            <p:cNvPr id="149" name="Google Shape;149;p5"/>
            <p:cNvGrpSpPr/>
            <p:nvPr/>
          </p:nvGrpSpPr>
          <p:grpSpPr>
            <a:xfrm>
              <a:off x="3169852" y="80835"/>
              <a:ext cx="2743200" cy="914400"/>
              <a:chOff x="3276600" y="476250"/>
              <a:chExt cx="1080000" cy="360000"/>
            </a:xfrm>
          </p:grpSpPr>
          <p:sp>
            <p:nvSpPr>
              <p:cNvPr id="150" name="Google Shape;150;p5"/>
              <p:cNvSpPr/>
              <p:nvPr/>
            </p:nvSpPr>
            <p:spPr>
              <a:xfrm>
                <a:off x="3276600" y="476250"/>
                <a:ext cx="1080000" cy="360000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14"/>
                  <a:buFont typeface="Arial"/>
                  <a:buNone/>
                </a:pPr>
                <a:r>
                  <a:t/>
                </a:r>
                <a:endParaRPr b="0" i="0" sz="1714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3276600" y="476250"/>
                <a:ext cx="360000" cy="360000"/>
              </a:xfrm>
              <a:prstGeom prst="rect">
                <a:avLst/>
              </a:prstGeom>
              <a:solidFill>
                <a:srgbClr val="BF4F14"/>
              </a:solidFill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14"/>
                  <a:buFont typeface="Arial"/>
                  <a:buNone/>
                </a:pPr>
                <a:r>
                  <a:t/>
                </a:r>
                <a:endParaRPr b="0" i="0" sz="1714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152" name="Google Shape;152;p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155641" y="0"/>
              <a:ext cx="2095500" cy="110002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3" name="Google Shape;153;p5"/>
            <p:cNvGrpSpPr/>
            <p:nvPr/>
          </p:nvGrpSpPr>
          <p:grpSpPr>
            <a:xfrm>
              <a:off x="3073723" y="-31469"/>
              <a:ext cx="1106658" cy="1106658"/>
              <a:chOff x="2550940" y="-49623"/>
              <a:chExt cx="1411460" cy="1411460"/>
            </a:xfrm>
          </p:grpSpPr>
          <p:pic>
            <p:nvPicPr>
              <p:cNvPr descr="Heart outline" id="154" name="Google Shape;154;p5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2550940" y="-49623"/>
                <a:ext cx="1411460" cy="14114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Shoes Icon White Png, Transparent Png - kindpng" id="155" name="Google Shape;155;p5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2705100" y="380392"/>
                <a:ext cx="1028700" cy="55143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descr="SQLite – Wikipédia, a enciclopédia livre" id="156" name="Google Shape;156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458858" y="1501410"/>
            <a:ext cx="1538220" cy="72809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5"/>
          <p:cNvSpPr/>
          <p:nvPr/>
        </p:nvSpPr>
        <p:spPr>
          <a:xfrm>
            <a:off x="562657" y="3147954"/>
            <a:ext cx="1601535" cy="552007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6B6B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omo CRIAR a sua PRIMEIRA API em python com o FastAPI | by Matheus  Vasconcellos | Data Hackers | Medium" id="158" name="Google Shape;158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84228" y="3095787"/>
            <a:ext cx="1897596" cy="6964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vicorn" id="159" name="Google Shape;159;p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073298" y="5203888"/>
            <a:ext cx="820106" cy="7235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derstanding Principles of Python | by Mr. Huseyin | Dev Genius" id="160" name="Google Shape;160;p5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897790" y="4444608"/>
            <a:ext cx="1171121" cy="65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8241475" y="3053550"/>
            <a:ext cx="3950525" cy="395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9202"/>
            <a:ext cx="12192000" cy="68509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ito tendências de tecnologia para 2023 - Blog - Ravel ..." id="167" name="Google Shape;16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92749" y="791193"/>
            <a:ext cx="3253793" cy="185114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6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b="1" i="0" lang="pt-BR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Componentes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9" name="Google Shape;169;p6"/>
          <p:cNvSpPr txBox="1"/>
          <p:nvPr>
            <p:ph idx="12" type="sldNum"/>
          </p:nvPr>
        </p:nvSpPr>
        <p:spPr>
          <a:xfrm>
            <a:off x="10519646" y="6537313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0" name="Google Shape;170;p6"/>
          <p:cNvSpPr txBox="1"/>
          <p:nvPr>
            <p:ph idx="2" type="body"/>
          </p:nvPr>
        </p:nvSpPr>
        <p:spPr>
          <a:xfrm>
            <a:off x="761999" y="1085366"/>
            <a:ext cx="837565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b="1" i="0"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Tecnologias Principais:</a:t>
            </a:r>
            <a:br>
              <a:rPr b="0" i="0"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chemeClr val="lt1"/>
              </a:solidFill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969246" y="941781"/>
            <a:ext cx="9931400" cy="5290203"/>
          </a:xfrm>
          <a:prstGeom prst="rect">
            <a:avLst/>
          </a:prstGeom>
          <a:noFill/>
          <a:ln>
            <a:noFill/>
          </a:ln>
          <a:effectLst>
            <a:outerShdw blurRad="50800" rotWithShape="0" dir="16200000" dist="38100">
              <a:srgbClr val="000000">
                <a:alpha val="40000"/>
              </a:srgbClr>
            </a:outerShdw>
          </a:effectLst>
        </p:spPr>
        <p:txBody>
          <a:bodyPr anchorCtr="0" anchor="t" bIns="0" lIns="0" spcFirstLastPara="1" rIns="180000" wrap="square" tIns="0">
            <a:noAutofit/>
          </a:bodyPr>
          <a:lstStyle/>
          <a:p>
            <a:pPr indent="-1079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requests: cliente HTTP para fazer requisições a páginas HTML, APIs e baixar arquivos (PDF, CSV)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beautifulsoup4: parsing de HTML para navegar no DOM e extrair links e conteúdo relevante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sidrapy: wrapper para a API SIDRA/IBGE, facilita a coleta de séries estatísticas (ex.: IPCA)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pdfplumber: abre e extrai texto de PDFs, permitindo buscar padrões de preços.re (expressões regulares): identifica e captura valores monetários e datas nos textos extraídos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sqlite3: banco de dados leve embutido em Python para armazenar registros de preços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pathlib: manipulação orientada a objetos de caminhos de arquivos e diretórios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FastAPI: framework moderno para criar APIs REST de alta performance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pydantic: validação e serialização de dados nos modelos de requisição/resposta do FastAPI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Jinja2 (via Jinja2Templates): motor de templates para gerar páginas HTML dinâmicas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uvicorn: servidor ASGI para rodar a aplicação FastAPI em modo assíncrono.urllib.parse: funções para normalizar e compor URLs a partir de fragments e caminhos.</a:t>
            </a:r>
            <a:endParaRPr b="0" i="0" sz="12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2" name="Google Shape;172;p6"/>
          <p:cNvSpPr/>
          <p:nvPr/>
        </p:nvSpPr>
        <p:spPr>
          <a:xfrm>
            <a:off x="403225" y="688975"/>
            <a:ext cx="196850" cy="6826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9202"/>
            <a:ext cx="12192000" cy="685099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7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pt-BR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Fluxo de execução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7"/>
          <p:cNvSpPr txBox="1"/>
          <p:nvPr>
            <p:ph idx="12" type="sldNum"/>
          </p:nvPr>
        </p:nvSpPr>
        <p:spPr>
          <a:xfrm>
            <a:off x="10519646" y="6537313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80" name="Google Shape;180;p7"/>
          <p:cNvSpPr/>
          <p:nvPr/>
        </p:nvSpPr>
        <p:spPr>
          <a:xfrm>
            <a:off x="403225" y="688975"/>
            <a:ext cx="196850" cy="6826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7"/>
          <p:cNvSpPr txBox="1"/>
          <p:nvPr/>
        </p:nvSpPr>
        <p:spPr>
          <a:xfrm>
            <a:off x="347662" y="1219938"/>
            <a:ext cx="11496675" cy="5776688"/>
          </a:xfrm>
          <a:prstGeom prst="rect">
            <a:avLst/>
          </a:prstGeom>
          <a:noFill/>
          <a:ln>
            <a:noFill/>
          </a:ln>
          <a:effectLst>
            <a:outerShdw blurRad="50800" rotWithShape="0" dir="16200000" dist="38100">
              <a:srgbClr val="000000">
                <a:alpha val="40000"/>
              </a:srgbClr>
            </a:outerShdw>
          </a:effectLst>
        </p:spPr>
        <p:txBody>
          <a:bodyPr anchorCtr="0" anchor="t" bIns="0" lIns="0" spcFirstLastPara="1" rIns="18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01) Pipeline Coleta de Preços da Cesta Básica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Um fluxo integrado que orquestra desde a captura de dados em diferentes formatos (HTML, PDFs, APIs) até a publisidrapy: wrapper para a API SIDRA/IBGE, facilita a coleta de séries estatísticas (ex.: IPCA)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02) Extrai automaticamente preços de cesta básica de múltiplas fontes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Scrapers customizados (BeautifulSoup, pdfplumber) coletam valores do PROCON, DIEESE e IBGE/SIDRA sem intervenção manual, cobrindo páginas estáticas, documentos em PDF e endpoints REST.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03) Armazenar, transformar e disponibilizar via API e interface web</a:t>
            </a:r>
            <a:endParaRPr b="1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Dados brutos são versionados em “raw”, processados (limpeza, normalização, extração de datas) e inseridos em SQLite;  API FastAPI e templates Jinja2 expõem consultas e visualizações.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04) Garantir reprodutibilidade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Estrutura de pastas segmenta dados originais e tratados, com scripts idempotentes e documentação clara, permitindo refazer todo o pipeline em qualquer ambiente a partir do repositório.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9202"/>
            <a:ext cx="12192000" cy="685099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8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Mapa da solução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8"/>
          <p:cNvSpPr txBox="1"/>
          <p:nvPr>
            <p:ph idx="12" type="sldNum"/>
          </p:nvPr>
        </p:nvSpPr>
        <p:spPr>
          <a:xfrm>
            <a:off x="10519646" y="6537313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89" name="Google Shape;189;p8"/>
          <p:cNvSpPr/>
          <p:nvPr/>
        </p:nvSpPr>
        <p:spPr>
          <a:xfrm>
            <a:off x="403225" y="688975"/>
            <a:ext cx="196850" cy="6826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695325" y="1081312"/>
            <a:ext cx="11496675" cy="5305413"/>
          </a:xfrm>
          <a:prstGeom prst="rect">
            <a:avLst/>
          </a:prstGeom>
          <a:noFill/>
          <a:ln>
            <a:noFill/>
          </a:ln>
          <a:effectLst>
            <a:outerShdw blurRad="50800" rotWithShape="0" dir="16200000" dist="38100">
              <a:srgbClr val="000000">
                <a:alpha val="40000"/>
              </a:srgbClr>
            </a:outerShdw>
          </a:effectLst>
        </p:spPr>
        <p:txBody>
          <a:bodyPr anchorCtr="0" anchor="t" bIns="0" lIns="0" spcFirstLastPara="1" rIns="180000" wrap="square" tIns="0">
            <a:noAutofit/>
          </a:bodyPr>
          <a:lstStyle/>
          <a:p>
            <a:pPr indent="-1714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01) </a:t>
            </a:r>
            <a:r>
              <a:rPr b="1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Scraping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4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PROCON (HTML + PDFs)</a:t>
            </a:r>
            <a:endParaRPr/>
          </a:p>
          <a:p>
            <a:pPr indent="0" lvl="3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DIEESE (PDFs tabelas)</a:t>
            </a:r>
            <a:endParaRPr/>
          </a:p>
          <a:p>
            <a:pPr indent="0" lvl="3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SIDRA (API via sidrapy)</a:t>
            </a:r>
            <a:endParaRPr/>
          </a:p>
          <a:p>
            <a:pPr indent="0" lvl="4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02) Processamento &amp; Load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4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Extração de texto e preços (process_prices.py)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Normalização, data e inserção em SQLite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03) Exposição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FastAPI + Jinja2 UI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Endpoints JSON e página HTML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1" name="Google Shape;191;p8"/>
          <p:cNvSpPr/>
          <p:nvPr/>
        </p:nvSpPr>
        <p:spPr>
          <a:xfrm>
            <a:off x="6957425" y="1064625"/>
            <a:ext cx="2842800" cy="95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Scraping</a:t>
            </a:r>
            <a:endParaRPr/>
          </a:p>
        </p:txBody>
      </p:sp>
      <p:sp>
        <p:nvSpPr>
          <p:cNvPr id="192" name="Google Shape;192;p8"/>
          <p:cNvSpPr/>
          <p:nvPr/>
        </p:nvSpPr>
        <p:spPr>
          <a:xfrm>
            <a:off x="6957425" y="2949300"/>
            <a:ext cx="2842800" cy="95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Processamento e tratamento</a:t>
            </a:r>
            <a:endParaRPr/>
          </a:p>
        </p:txBody>
      </p:sp>
      <p:sp>
        <p:nvSpPr>
          <p:cNvPr id="193" name="Google Shape;193;p8"/>
          <p:cNvSpPr/>
          <p:nvPr/>
        </p:nvSpPr>
        <p:spPr>
          <a:xfrm>
            <a:off x="6957425" y="4833975"/>
            <a:ext cx="2842800" cy="95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Exposição </a:t>
            </a:r>
            <a:endParaRPr/>
          </a:p>
        </p:txBody>
      </p:sp>
      <p:cxnSp>
        <p:nvCxnSpPr>
          <p:cNvPr id="194" name="Google Shape;194;p8"/>
          <p:cNvCxnSpPr>
            <a:stCxn id="191" idx="2"/>
            <a:endCxn id="192" idx="0"/>
          </p:cNvCxnSpPr>
          <p:nvPr/>
        </p:nvCxnSpPr>
        <p:spPr>
          <a:xfrm>
            <a:off x="8378825" y="2024025"/>
            <a:ext cx="0" cy="9252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8"/>
          <p:cNvCxnSpPr>
            <a:stCxn id="192" idx="2"/>
            <a:endCxn id="193" idx="0"/>
          </p:cNvCxnSpPr>
          <p:nvPr/>
        </p:nvCxnSpPr>
        <p:spPr>
          <a:xfrm>
            <a:off x="8378825" y="3908700"/>
            <a:ext cx="0" cy="9252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9202"/>
            <a:ext cx="12192000" cy="685099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9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Como executar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9"/>
          <p:cNvSpPr txBox="1"/>
          <p:nvPr>
            <p:ph idx="12" type="sldNum"/>
          </p:nvPr>
        </p:nvSpPr>
        <p:spPr>
          <a:xfrm>
            <a:off x="10519646" y="6537313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9"/>
          <p:cNvSpPr/>
          <p:nvPr/>
        </p:nvSpPr>
        <p:spPr>
          <a:xfrm>
            <a:off x="403225" y="688975"/>
            <a:ext cx="196850" cy="6826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9"/>
          <p:cNvSpPr txBox="1"/>
          <p:nvPr/>
        </p:nvSpPr>
        <p:spPr>
          <a:xfrm>
            <a:off x="695325" y="1081312"/>
            <a:ext cx="11496675" cy="5305413"/>
          </a:xfrm>
          <a:prstGeom prst="rect">
            <a:avLst/>
          </a:prstGeom>
          <a:noFill/>
          <a:ln>
            <a:noFill/>
          </a:ln>
          <a:effectLst>
            <a:outerShdw blurRad="50800" rotWithShape="0" dir="16200000" dist="38100">
              <a:srgbClr val="000000">
                <a:alpha val="40000"/>
              </a:srgbClr>
            </a:outerShdw>
          </a:effectLst>
        </p:spPr>
        <p:txBody>
          <a:bodyPr anchorCtr="0" anchor="t" bIns="0" lIns="0" spcFirstLastPara="1" rIns="180000" wrap="square" tIns="0">
            <a:noAutofit/>
          </a:bodyPr>
          <a:lstStyle/>
          <a:p>
            <a:pPr indent="-2603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Passo 1: </a:t>
            </a:r>
            <a:r>
              <a:rPr b="1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baixar dados brutos Dispara o scraper do PROCON (HTML + PDFs) e do DIEESE/SIDRA ao final, os arquivos ficarão em raw/</a:t>
            </a:r>
            <a:endParaRPr sz="2400"/>
          </a:p>
          <a:p>
            <a:pPr indent="-1079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 VSCOD terminal:</a:t>
            </a:r>
            <a:endParaRPr/>
          </a:p>
          <a:p>
            <a:pPr indent="-1714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•"/>
            </a:pPr>
            <a:r>
              <a:rPr b="0" i="0" lang="pt-B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uvicorn src.fastapi_app:app –reload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 browser executar o endpoint </a:t>
            </a:r>
            <a:r>
              <a:rPr b="0" i="0" lang="pt-BR" sz="24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http://127.0.0.1:8000/scrape/procon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•"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Neste momento vai executar o procon_scraper.py deve demorar pois vai abrir cada pagina de noticias e procurar preços de cestas e arquivos PDFs para baixar.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9202"/>
            <a:ext cx="12192000" cy="685099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0"/>
          <p:cNvSpPr txBox="1"/>
          <p:nvPr>
            <p:ph type="title"/>
          </p:nvPr>
        </p:nvSpPr>
        <p:spPr>
          <a:xfrm>
            <a:off x="761999" y="670121"/>
            <a:ext cx="8375651" cy="394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pt-B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Como executar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0"/>
          <p:cNvSpPr txBox="1"/>
          <p:nvPr>
            <p:ph idx="12" type="sldNum"/>
          </p:nvPr>
        </p:nvSpPr>
        <p:spPr>
          <a:xfrm>
            <a:off x="10519646" y="6537313"/>
            <a:ext cx="7620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12" name="Google Shape;212;p10"/>
          <p:cNvSpPr/>
          <p:nvPr/>
        </p:nvSpPr>
        <p:spPr>
          <a:xfrm>
            <a:off x="403225" y="688975"/>
            <a:ext cx="196850" cy="682625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0"/>
          <p:cNvSpPr txBox="1"/>
          <p:nvPr/>
        </p:nvSpPr>
        <p:spPr>
          <a:xfrm>
            <a:off x="695325" y="1081312"/>
            <a:ext cx="11496675" cy="5305413"/>
          </a:xfrm>
          <a:prstGeom prst="rect">
            <a:avLst/>
          </a:prstGeom>
          <a:noFill/>
          <a:ln>
            <a:noFill/>
          </a:ln>
          <a:effectLst>
            <a:outerShdw blurRad="50800" rotWithShape="0" dir="16200000" dist="38100">
              <a:srgbClr val="000000">
                <a:alpha val="40000"/>
              </a:srgbClr>
            </a:outerShdw>
          </a:effectLst>
        </p:spPr>
        <p:txBody>
          <a:bodyPr anchorCtr="0" anchor="t" bIns="0" lIns="0" spcFirstLastPara="1" rIns="18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Passo 2: extrair e normalizar preços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Lê todos os PDFs em raw/relatorios_procon/ e de raw/ do DIEESE, extrai “Cesta Básica…” + valor, e popula o SQLite em data/prices.db: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terminal executar o comando: 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python src/process_prices.py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Nesta etapa ele vai entrar em cada PDF procurando extraindo as informações de preços de cestas básicas.</a:t>
            </a:r>
            <a:endParaRPr b="0" i="0" sz="2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nel Template v2.6 [JPEG+VECTOR LOGO]">
  <a:themeElements>
    <a:clrScheme name="Personalizada 2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FFFFF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FLAVIO EUSTAQUIO DE OLIVEIRA</dc:creator>
</cp:coreProperties>
</file>